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307" r:id="rId2"/>
    <p:sldId id="300" r:id="rId3"/>
    <p:sldId id="262" r:id="rId4"/>
    <p:sldId id="264" r:id="rId5"/>
    <p:sldId id="309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73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EE1BC-99BB-4AAE-AE99-99BB9C3F73EA}" type="datetimeFigureOut">
              <a:rPr lang="en-IN" smtClean="0"/>
              <a:t>09-01-2025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311AC9-7C64-4C9C-81FA-667560219F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2110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A698B-C3A7-15CD-2CAD-B53F610A7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B8F537-5A41-01B7-EDBC-F6ECAF9832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265235-9BB3-9A06-3B2A-E5A2E2BFC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https://soil-enthusiast-2024.netlify.app/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https://lnk.bio/SoilRevolution</a:t>
            </a:r>
          </a:p>
          <a:p>
            <a:endParaRPr lang="en-IN" dirty="0"/>
          </a:p>
          <a:p>
            <a:r>
              <a:rPr lang="en-IN" dirty="0"/>
              <a:t>https://youtu.be/OevoFNRJsko?si=-69Fwg5KWMi68bCO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749CFB-2F9D-3950-FD19-6BCC99F10E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26365-3D83-4BD0-9919-BF89803771DF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9135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D2155-58DF-765D-83D7-B7AA218E8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0337A4-3F44-8AF9-2CE1-543C4502CE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759E9-3CAF-2055-8639-EB7CABE67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EE83E-18FC-4D45-AC62-980544624078}" type="datetimeFigureOut">
              <a:rPr lang="en-IN" smtClean="0"/>
              <a:t>09-01-2025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09ECC-6B26-A3B4-D549-27B328AA3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0DB46-6C34-E972-8FFC-D40CC12B1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41D29-7693-4BE7-87F7-694E4DB3C0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5661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D61B-0C67-6C8E-A6E5-AB081854F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496CAE-9004-5DDD-CFE5-CD9FB69CDE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75DE4-2B44-2476-AE65-7D0DE4560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EE83E-18FC-4D45-AC62-980544624078}" type="datetimeFigureOut">
              <a:rPr lang="en-IN" smtClean="0"/>
              <a:t>09-01-2025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13296-A8F9-E47F-B52D-BAAA68167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91BF1-94D9-1F27-78DD-2F92C563E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41D29-7693-4BE7-87F7-694E4DB3C0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2046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286406-A846-BC5D-DC95-AE1DB202CD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6D66EC-C74D-D630-4BBA-FCCAE7EC89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DFBF4B-AE58-CF3D-22A0-7C1A34363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EE83E-18FC-4D45-AC62-980544624078}" type="datetimeFigureOut">
              <a:rPr lang="en-IN" smtClean="0"/>
              <a:t>09-01-2025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9CB0C-42A6-7168-3907-08CC971BA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EDB65C-A1D1-F2CA-083C-73D43B2E9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41D29-7693-4BE7-87F7-694E4DB3C0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5054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  <p:extLst>
      <p:ext uri="{BB962C8B-B14F-4D97-AF65-F5344CB8AC3E}">
        <p14:creationId xmlns:p14="http://schemas.microsoft.com/office/powerpoint/2010/main" val="2299408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pos="460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  <p:extLst>
      <p:ext uri="{BB962C8B-B14F-4D97-AF65-F5344CB8AC3E}">
        <p14:creationId xmlns:p14="http://schemas.microsoft.com/office/powerpoint/2010/main" val="36166336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pos="460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76F0-67A4-F38E-E3F4-6F678E88B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B84F8-EDFD-E92A-A579-21B614360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0C2AA-11A2-6286-6EDC-41882570D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EE83E-18FC-4D45-AC62-980544624078}" type="datetimeFigureOut">
              <a:rPr lang="en-IN" smtClean="0"/>
              <a:t>09-01-2025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C7AD4-41A1-A719-B8AA-DB5005BCA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8DE11-A542-B462-9300-F2E124673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41D29-7693-4BE7-87F7-694E4DB3C0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8728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9CF5D-5D75-F656-28B5-BE3FDE237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0C613-78B2-716C-1AC8-C80381FC3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EC71FF-7148-178D-F302-87055A704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EE83E-18FC-4D45-AC62-980544624078}" type="datetimeFigureOut">
              <a:rPr lang="en-IN" smtClean="0"/>
              <a:t>09-01-2025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16B8C-E8C1-04F6-498A-C565F40C5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24F7A-9C39-3E87-25F6-C8F93E00E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41D29-7693-4BE7-87F7-694E4DB3C0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5050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F4F5E-DA30-5FE1-76E5-2DA3E2093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E3DA5-7512-E60E-198C-295C761E8B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27864C-AC52-A29E-34DA-B5E8D58287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866A24-BE22-D058-4D89-C2D63856D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EE83E-18FC-4D45-AC62-980544624078}" type="datetimeFigureOut">
              <a:rPr lang="en-IN" smtClean="0"/>
              <a:t>09-01-2025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D4C9B8-6BE2-B65D-E780-CF2A44547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50C89D-7C00-BC97-C5E0-CCDB952EC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41D29-7693-4BE7-87F7-694E4DB3C0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4882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E8B8D-59D8-05FF-A9B4-1AC60F2B6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795C90-2A24-6DBF-4883-A654AE784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D269E-1C5C-230A-A7C3-9D79486CDB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5DE25-8BD1-97E4-A85B-503DA759D6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ED49AA-6186-B200-76A5-C199088E8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14815D-5E13-02F8-0317-E4E96780C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EE83E-18FC-4D45-AC62-980544624078}" type="datetimeFigureOut">
              <a:rPr lang="en-IN" smtClean="0"/>
              <a:t>09-01-2025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40DD2-4ADA-5717-7DFB-6AA529C3B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ED6BF5-A381-67D4-AC6D-06AC7F818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41D29-7693-4BE7-87F7-694E4DB3C0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3763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605E4-E413-F7F5-A79E-E4F83689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58D342-1FB3-527D-FEB7-23BE71C70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EE83E-18FC-4D45-AC62-980544624078}" type="datetimeFigureOut">
              <a:rPr lang="en-IN" smtClean="0"/>
              <a:t>09-01-2025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25E0C6-313D-50BF-85CD-62628FE2B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717370-81BE-2FA8-74E7-0809D5EF1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41D29-7693-4BE7-87F7-694E4DB3C0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1906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ECA83D-736C-FE47-F3A1-268A25EAE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EE83E-18FC-4D45-AC62-980544624078}" type="datetimeFigureOut">
              <a:rPr lang="en-IN" smtClean="0"/>
              <a:t>09-01-2025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DCF09B-A344-C0E7-E439-517449EE3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9DD719-202A-798C-57B5-1E68633E3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41D29-7693-4BE7-87F7-694E4DB3C0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8394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AD6EA-B776-6FBE-1E04-634A2DCC0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AC54F-BACB-3E11-F6A6-D04A9178C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EF5277-EC2F-C1CA-0D22-D28621EFD8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E3C045-CEF2-84E3-D0D4-CE32D1E1B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EE83E-18FC-4D45-AC62-980544624078}" type="datetimeFigureOut">
              <a:rPr lang="en-IN" smtClean="0"/>
              <a:t>09-01-2025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503B7B-19A6-0B59-014C-53196970E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1E8EF9-F822-D6DD-B4B3-B3233D1F2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41D29-7693-4BE7-87F7-694E4DB3C0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5890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95611-E2DE-4D61-3D34-DDCC805A4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235DCD-0BBC-6163-3E74-A9B91F0AAB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CD79F0-171F-BA57-2E41-CC61EBB74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84F45D-F511-7950-4F4E-9DF5E4681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EE83E-18FC-4D45-AC62-980544624078}" type="datetimeFigureOut">
              <a:rPr lang="en-IN" smtClean="0"/>
              <a:t>09-01-2025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EDE8F-1435-EC85-9305-8B000D3E7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4CB466-2621-F7D0-CA1C-10F7BBE92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41D29-7693-4BE7-87F7-694E4DB3C0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9154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1C4299-75B5-4DA5-DBC3-B74ADED9A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FDCF1-8D9D-059C-9C2B-A9FD41B1E9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0F97E-638B-BE98-AFD8-7231499854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EE83E-18FC-4D45-AC62-980544624078}" type="datetimeFigureOut">
              <a:rPr lang="en-IN" smtClean="0"/>
              <a:t>09-01-2025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21CEB-5F4A-C2EB-BD4A-FB5D1AB054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C372-A724-4464-F33E-A1812CADE8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41D29-7693-4BE7-87F7-694E4DB3C0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8080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oatharva.github.io/vedio/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040B3D8-7260-A208-340F-8747208A12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B4E949FC-AB65-BBC3-405B-3AE3EAA36C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 descr="What is Global Warming? - WorldAtlas">
            <a:extLst>
              <a:ext uri="{FF2B5EF4-FFF2-40B4-BE49-F238E27FC236}">
                <a16:creationId xmlns:a16="http://schemas.microsoft.com/office/drawing/2014/main" id="{B3C9C312-99C1-D769-4009-9212F73ED3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7" b="416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D9D0CC-FF66-15D5-1CCE-2FCA51D55C30}"/>
              </a:ext>
            </a:extLst>
          </p:cNvPr>
          <p:cNvSpPr/>
          <p:nvPr/>
        </p:nvSpPr>
        <p:spPr>
          <a:xfrm>
            <a:off x="-338137" y="-290512"/>
            <a:ext cx="12868275" cy="7439025"/>
          </a:xfrm>
          <a:prstGeom prst="rect">
            <a:avLst/>
          </a:prstGeom>
          <a:solidFill>
            <a:schemeClr val="bg1">
              <a:alpha val="77000"/>
            </a:schemeClr>
          </a:solidFill>
          <a:effectLst>
            <a:softEdge rad="635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/>
          </a:p>
        </p:txBody>
      </p:sp>
      <p:sp>
        <p:nvSpPr>
          <p:cNvPr id="7" name="Google Shape;970;p49">
            <a:extLst>
              <a:ext uri="{FF2B5EF4-FFF2-40B4-BE49-F238E27FC236}">
                <a16:creationId xmlns:a16="http://schemas.microsoft.com/office/drawing/2014/main" id="{1D670784-EA07-C2FD-FF50-4190F2E6875F}"/>
              </a:ext>
            </a:extLst>
          </p:cNvPr>
          <p:cNvSpPr txBox="1">
            <a:spLocks/>
          </p:cNvSpPr>
          <p:nvPr/>
        </p:nvSpPr>
        <p:spPr>
          <a:xfrm>
            <a:off x="951000" y="232646"/>
            <a:ext cx="10290000" cy="98957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321704"/>
                </a:solidFill>
                <a:effectLst>
                  <a:glow rad="139700">
                    <a:schemeClr val="bg1"/>
                  </a:glow>
                </a:effectLst>
                <a:latin typeface="Franklin Gothic Demi" panose="020B0703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 AI-Driven Personal Wellness Solution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435F45-41B1-AEFA-D2C9-E172FDBB5091}"/>
              </a:ext>
            </a:extLst>
          </p:cNvPr>
          <p:cNvSpPr txBox="1"/>
          <p:nvPr/>
        </p:nvSpPr>
        <p:spPr>
          <a:xfrm>
            <a:off x="97987" y="1676401"/>
            <a:ext cx="42150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Immanuel Fernandes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📞+91 77387 54547</a:t>
            </a:r>
          </a:p>
          <a:p>
            <a:pPr algn="ctr"/>
            <a:r>
              <a:rPr lang="en-IN" dirty="0"/>
              <a:t>📧 </a:t>
            </a:r>
            <a:r>
              <a:rPr lang="en-IN" sz="1400" dirty="0">
                <a:latin typeface="Arial Black" panose="020B0A04020102020204" pitchFamily="34" charset="0"/>
              </a:rPr>
              <a:t>immanuelfernandes333@gmail.com</a:t>
            </a:r>
            <a:endParaRPr lang="en-IN" dirty="0">
              <a:latin typeface="Arial Black" panose="020B0A04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D5B674-E91B-1C4B-325B-FBEF9A4D94E3}"/>
              </a:ext>
            </a:extLst>
          </p:cNvPr>
          <p:cNvSpPr txBox="1"/>
          <p:nvPr/>
        </p:nvSpPr>
        <p:spPr>
          <a:xfrm>
            <a:off x="97988" y="3448655"/>
            <a:ext cx="4140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Atharva </a:t>
            </a:r>
            <a:r>
              <a:rPr lang="en-US" dirty="0" err="1">
                <a:latin typeface="Arial Black" panose="020B0A04020102020204" pitchFamily="34" charset="0"/>
              </a:rPr>
              <a:t>Deorukhkar</a:t>
            </a:r>
            <a:r>
              <a:rPr lang="en-US" dirty="0">
                <a:latin typeface="Arial Black" panose="020B0A04020102020204" pitchFamily="34" charset="0"/>
              </a:rPr>
              <a:t> 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📞+91 90293 60971</a:t>
            </a:r>
          </a:p>
          <a:p>
            <a:pPr algn="ctr"/>
            <a:r>
              <a:rPr lang="en-IN" dirty="0"/>
              <a:t>📧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sz="1400" dirty="0">
                <a:latin typeface="Arial Black" panose="020B0A04020102020204" pitchFamily="34" charset="0"/>
              </a:rPr>
              <a:t>atharvadeorukhkar4@gmail.com</a:t>
            </a:r>
            <a:endParaRPr lang="en-IN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1AFEB-C316-886E-8395-B0D03C0349FF}"/>
              </a:ext>
            </a:extLst>
          </p:cNvPr>
          <p:cNvSpPr txBox="1"/>
          <p:nvPr/>
        </p:nvSpPr>
        <p:spPr>
          <a:xfrm>
            <a:off x="7967157" y="3448656"/>
            <a:ext cx="4140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dirty="0" err="1">
                <a:latin typeface="Arial Black" panose="020B0A04020102020204" pitchFamily="34" charset="0"/>
              </a:rPr>
              <a:t>Shubharaj</a:t>
            </a:r>
            <a:r>
              <a:rPr lang="en-IN" sz="2000" dirty="0">
                <a:latin typeface="Arial Black" panose="020B0A04020102020204" pitchFamily="34" charset="0"/>
              </a:rPr>
              <a:t> Kamaraj</a:t>
            </a:r>
            <a:r>
              <a:rPr lang="en-US" dirty="0">
                <a:latin typeface="Arial Black" panose="020B0A04020102020204" pitchFamily="34" charset="0"/>
              </a:rPr>
              <a:t> </a:t>
            </a: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📞+91 99309 08327</a:t>
            </a:r>
          </a:p>
          <a:p>
            <a:pPr algn="ctr"/>
            <a:r>
              <a:rPr lang="en-IN" dirty="0"/>
              <a:t>📧 </a:t>
            </a:r>
            <a:r>
              <a:rPr lang="en-IN" sz="1400" dirty="0">
                <a:latin typeface="Arial Black" panose="020B0A04020102020204" pitchFamily="34" charset="0"/>
              </a:rPr>
              <a:t>shubharajkamaraj1964@gmail.com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66A0EC-906D-02C4-5096-37BC04888557}"/>
              </a:ext>
            </a:extLst>
          </p:cNvPr>
          <p:cNvSpPr txBox="1"/>
          <p:nvPr/>
        </p:nvSpPr>
        <p:spPr>
          <a:xfrm>
            <a:off x="7967157" y="1676402"/>
            <a:ext cx="4140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latin typeface="Arial Black" panose="020B0A04020102020204" pitchFamily="34" charset="0"/>
              </a:rPr>
              <a:t>Sahil </a:t>
            </a:r>
            <a:r>
              <a:rPr lang="en-IN" sz="2000" dirty="0" err="1">
                <a:latin typeface="Arial Black" panose="020B0A04020102020204" pitchFamily="34" charset="0"/>
              </a:rPr>
              <a:t>Bengloor</a:t>
            </a:r>
            <a:endParaRPr lang="en-IN" sz="2000" dirty="0">
              <a:latin typeface="Arial Black" panose="020B0A04020102020204" pitchFamily="34" charset="0"/>
            </a:endParaRP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📞+91 77380 07968</a:t>
            </a:r>
          </a:p>
          <a:p>
            <a:pPr algn="ctr"/>
            <a:r>
              <a:rPr lang="en-IN" dirty="0"/>
              <a:t>📧 </a:t>
            </a:r>
            <a:r>
              <a:rPr lang="en-IN" sz="1400" dirty="0">
                <a:latin typeface="Arial Black" panose="020B0A04020102020204" pitchFamily="34" charset="0"/>
              </a:rPr>
              <a:t>sahilbengloor185@gmail.com</a:t>
            </a:r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675336E5-A04C-FB05-8BD7-21BC76127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7198" y="1096903"/>
            <a:ext cx="3517605" cy="52764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ED3A320-9026-E10F-8E6F-E0747280BC0E}"/>
              </a:ext>
            </a:extLst>
          </p:cNvPr>
          <p:cNvSpPr/>
          <p:nvPr/>
        </p:nvSpPr>
        <p:spPr>
          <a:xfrm>
            <a:off x="-726559" y="4749209"/>
            <a:ext cx="13645117" cy="2763196"/>
          </a:xfrm>
          <a:prstGeom prst="rect">
            <a:avLst/>
          </a:prstGeom>
          <a:solidFill>
            <a:schemeClr val="bg1"/>
          </a:solidFill>
          <a:effectLst>
            <a:softEdge rad="635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500"/>
          </a:p>
        </p:txBody>
      </p:sp>
      <p:sp>
        <p:nvSpPr>
          <p:cNvPr id="9" name="Google Shape;970;p49">
            <a:extLst>
              <a:ext uri="{FF2B5EF4-FFF2-40B4-BE49-F238E27FC236}">
                <a16:creationId xmlns:a16="http://schemas.microsoft.com/office/drawing/2014/main" id="{8C829162-66F9-023F-1D36-45870409828D}"/>
              </a:ext>
            </a:extLst>
          </p:cNvPr>
          <p:cNvSpPr txBox="1">
            <a:spLocks/>
          </p:cNvSpPr>
          <p:nvPr/>
        </p:nvSpPr>
        <p:spPr>
          <a:xfrm>
            <a:off x="-1" y="5135034"/>
            <a:ext cx="12191999" cy="98957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spc="600" dirty="0">
                <a:solidFill>
                  <a:srgbClr val="FF0066"/>
                </a:solidFill>
                <a:effectLst>
                  <a:glow rad="139700">
                    <a:schemeClr val="bg1"/>
                  </a:glow>
                </a:effectLst>
                <a:latin typeface="Bahnschrift SemiBold SemiConden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“Empowering Your Wellness Journey with Intelligent Precision”</a:t>
            </a:r>
            <a:endParaRPr lang="en-IN" sz="5400" spc="600" dirty="0">
              <a:solidFill>
                <a:srgbClr val="FF0066"/>
              </a:solidFill>
              <a:effectLst>
                <a:glow rad="139700">
                  <a:schemeClr val="bg1"/>
                </a:glow>
              </a:effectLst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06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Global Warming Images – Browse 710,196 Stock Photos, Vectors, and Video |  Adobe Stock">
            <a:extLst>
              <a:ext uri="{FF2B5EF4-FFF2-40B4-BE49-F238E27FC236}">
                <a16:creationId xmlns:a16="http://schemas.microsoft.com/office/drawing/2014/main" id="{6A6451A1-E643-09B2-BEEB-C53AEAF4E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18381"/>
            <a:ext cx="12192000" cy="696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1ED10D6-E083-5285-EE9D-5273B32A5BFA}"/>
              </a:ext>
            </a:extLst>
          </p:cNvPr>
          <p:cNvSpPr/>
          <p:nvPr/>
        </p:nvSpPr>
        <p:spPr>
          <a:xfrm>
            <a:off x="-1639115" y="-2211999"/>
            <a:ext cx="18080082" cy="4047778"/>
          </a:xfrm>
          <a:prstGeom prst="rect">
            <a:avLst/>
          </a:prstGeom>
          <a:solidFill>
            <a:schemeClr val="bg1">
              <a:alpha val="84000"/>
            </a:schemeClr>
          </a:solidFill>
          <a:effectLst>
            <a:softEdge rad="635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916B15-C00F-B9A8-B265-235F46C73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850" y="233227"/>
            <a:ext cx="7275448" cy="7275448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39BFC4-9916-E70C-352D-445DDC744104}"/>
              </a:ext>
            </a:extLst>
          </p:cNvPr>
          <p:cNvSpPr/>
          <p:nvPr/>
        </p:nvSpPr>
        <p:spPr>
          <a:xfrm>
            <a:off x="-2944040" y="3429001"/>
            <a:ext cx="18080082" cy="4408715"/>
          </a:xfrm>
          <a:prstGeom prst="rect">
            <a:avLst/>
          </a:prstGeom>
          <a:solidFill>
            <a:schemeClr val="bg1">
              <a:alpha val="82000"/>
            </a:schemeClr>
          </a:solidFill>
          <a:effectLst>
            <a:softEdge rad="635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28EE5-51E7-8E0E-B1D1-B508F1C4094D}"/>
              </a:ext>
            </a:extLst>
          </p:cNvPr>
          <p:cNvSpPr txBox="1"/>
          <p:nvPr/>
        </p:nvSpPr>
        <p:spPr>
          <a:xfrm>
            <a:off x="205426" y="4978169"/>
            <a:ext cx="11781148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400" b="1" dirty="0">
                <a:latin typeface="Söhne"/>
              </a:rPr>
              <a:t>An AI-powered mental health companion that provides personalized support and guidance for emotional </a:t>
            </a:r>
            <a:br>
              <a:rPr lang="en-US" sz="3400" b="1" dirty="0">
                <a:latin typeface="Söhne"/>
              </a:rPr>
            </a:br>
            <a:r>
              <a:rPr lang="en-US" sz="3400" b="1" dirty="0">
                <a:latin typeface="Söhne"/>
              </a:rPr>
              <a:t>well-being and resilience.</a:t>
            </a:r>
            <a:endParaRPr lang="en-IN" sz="3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09C231-EC69-6AB2-E960-2E94D8B63616}"/>
              </a:ext>
            </a:extLst>
          </p:cNvPr>
          <p:cNvSpPr txBox="1"/>
          <p:nvPr/>
        </p:nvSpPr>
        <p:spPr>
          <a:xfrm>
            <a:off x="968135" y="4158536"/>
            <a:ext cx="102557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  <a:latin typeface="Arial Black" panose="020B0A04020102020204" pitchFamily="34" charset="0"/>
              </a:rPr>
              <a:t>AI-Powered Mental Health Companion</a:t>
            </a:r>
            <a:endParaRPr lang="en-IN" sz="3600" dirty="0">
              <a:latin typeface="Arial Black" panose="020B0A04020102020204" pitchFamily="34" charset="0"/>
            </a:endParaRPr>
          </a:p>
        </p:txBody>
      </p:sp>
      <p:sp>
        <p:nvSpPr>
          <p:cNvPr id="9" name="Google Shape;970;p49">
            <a:extLst>
              <a:ext uri="{FF2B5EF4-FFF2-40B4-BE49-F238E27FC236}">
                <a16:creationId xmlns:a16="http://schemas.microsoft.com/office/drawing/2014/main" id="{A295119D-FB98-16FD-34D9-B0ECC16698C5}"/>
              </a:ext>
            </a:extLst>
          </p:cNvPr>
          <p:cNvSpPr txBox="1">
            <a:spLocks/>
          </p:cNvSpPr>
          <p:nvPr/>
        </p:nvSpPr>
        <p:spPr>
          <a:xfrm>
            <a:off x="951033" y="66265"/>
            <a:ext cx="10290000" cy="98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800" dirty="0">
                <a:solidFill>
                  <a:srgbClr val="172A31"/>
                </a:solidFill>
                <a:latin typeface="Franklin Gothic Demi" panose="020B0703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8CC1A5-4881-EF2A-A0A0-C172D416797D}"/>
              </a:ext>
            </a:extLst>
          </p:cNvPr>
          <p:cNvSpPr/>
          <p:nvPr/>
        </p:nvSpPr>
        <p:spPr>
          <a:xfrm>
            <a:off x="3706305" y="810704"/>
            <a:ext cx="4779390" cy="5004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53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2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POWER OF PROGRAMMING LANGUAGES TO WATCH OUT FOR IN 2018 | by Syscraft |  Medium">
            <a:extLst>
              <a:ext uri="{FF2B5EF4-FFF2-40B4-BE49-F238E27FC236}">
                <a16:creationId xmlns:a16="http://schemas.microsoft.com/office/drawing/2014/main" id="{88887C0F-6703-14CB-9935-F92867CF94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27"/>
          <a:stretch/>
        </p:blipFill>
        <p:spPr bwMode="auto">
          <a:xfrm>
            <a:off x="2477394" y="27981"/>
            <a:ext cx="7237214" cy="334985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4059314-81B5-A9BF-EC0A-E89B1A419619}"/>
              </a:ext>
            </a:extLst>
          </p:cNvPr>
          <p:cNvSpPr/>
          <p:nvPr/>
        </p:nvSpPr>
        <p:spPr>
          <a:xfrm>
            <a:off x="-2081213" y="2853270"/>
            <a:ext cx="16167100" cy="5777209"/>
          </a:xfrm>
          <a:prstGeom prst="rect">
            <a:avLst/>
          </a:prstGeom>
          <a:solidFill>
            <a:schemeClr val="bg1"/>
          </a:solidFill>
          <a:effectLst>
            <a:softEdge rad="635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 2"/>
          <p:cNvSpPr/>
          <p:nvPr/>
        </p:nvSpPr>
        <p:spPr>
          <a:xfrm>
            <a:off x="805160" y="4633881"/>
            <a:ext cx="123726" cy="281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endParaRPr lang="en-US" sz="2208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39D18A8-536B-E01E-D2B9-0251728B0A46}"/>
              </a:ext>
            </a:extLst>
          </p:cNvPr>
          <p:cNvGrpSpPr/>
          <p:nvPr/>
        </p:nvGrpSpPr>
        <p:grpSpPr>
          <a:xfrm>
            <a:off x="615983" y="4661099"/>
            <a:ext cx="10960036" cy="705148"/>
            <a:chOff x="691116" y="4902398"/>
            <a:chExt cx="13152043" cy="84617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83C7565-98D3-24EB-5A2C-ACAA48353863}"/>
                </a:ext>
              </a:extLst>
            </p:cNvPr>
            <p:cNvGrpSpPr/>
            <p:nvPr/>
          </p:nvGrpSpPr>
          <p:grpSpPr>
            <a:xfrm>
              <a:off x="691116" y="4902398"/>
              <a:ext cx="6511689" cy="846178"/>
              <a:chOff x="1518404" y="4902398"/>
              <a:chExt cx="5684401" cy="846178"/>
            </a:xfrm>
          </p:grpSpPr>
          <p:sp>
            <p:nvSpPr>
              <p:cNvPr id="6" name="Text 3"/>
              <p:cNvSpPr/>
              <p:nvPr/>
            </p:nvSpPr>
            <p:spPr>
              <a:xfrm>
                <a:off x="2954655" y="4902398"/>
                <a:ext cx="2811899" cy="351472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algn="ctr">
                  <a:lnSpc>
                    <a:spcPts val="2292"/>
                  </a:lnSpc>
                </a:pPr>
                <a:r>
                  <a:rPr lang="en-US" sz="1833" b="1" dirty="0">
                    <a:solidFill>
                      <a:srgbClr val="0070C0"/>
                    </a:solidFill>
                    <a:latin typeface="Merriweather" pitchFamily="34" charset="0"/>
                    <a:ea typeface="Merriweather" pitchFamily="34" charset="-122"/>
                    <a:cs typeface="Merriweather" pitchFamily="34" charset="-120"/>
                  </a:rPr>
                  <a:t>Python Streamlit</a:t>
                </a:r>
                <a:endParaRPr lang="en-US" sz="1833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7" name="Text 4"/>
              <p:cNvSpPr/>
              <p:nvPr/>
            </p:nvSpPr>
            <p:spPr>
              <a:xfrm>
                <a:off x="1518404" y="5388769"/>
                <a:ext cx="5684401" cy="359807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algn="ctr">
                  <a:lnSpc>
                    <a:spcPts val="2333"/>
                  </a:lnSpc>
                </a:pPr>
                <a:r>
                  <a:rPr lang="en-US" sz="1458" b="1" dirty="0">
                    <a:latin typeface="Merriweather" pitchFamily="34" charset="0"/>
                    <a:ea typeface="Merriweather" pitchFamily="34" charset="-122"/>
                    <a:cs typeface="Merriweather" pitchFamily="34" charset="-120"/>
                  </a:rPr>
                  <a:t>For building the user interface and web app.</a:t>
                </a:r>
                <a:endParaRPr lang="en-US" sz="1458" b="1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2B7FEC0-A13B-BBCE-7177-96C69ADB84DB}"/>
                </a:ext>
              </a:extLst>
            </p:cNvPr>
            <p:cNvGrpSpPr/>
            <p:nvPr/>
          </p:nvGrpSpPr>
          <p:grpSpPr>
            <a:xfrm>
              <a:off x="7331470" y="4902398"/>
              <a:ext cx="6511689" cy="846178"/>
              <a:chOff x="8158758" y="4902398"/>
              <a:chExt cx="5684401" cy="846178"/>
            </a:xfrm>
          </p:grpSpPr>
          <p:sp>
            <p:nvSpPr>
              <p:cNvPr id="10" name="Text 7"/>
              <p:cNvSpPr/>
              <p:nvPr/>
            </p:nvSpPr>
            <p:spPr>
              <a:xfrm>
                <a:off x="9595009" y="4902398"/>
                <a:ext cx="2811899" cy="351472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algn="ctr">
                  <a:lnSpc>
                    <a:spcPts val="2292"/>
                  </a:lnSpc>
                </a:pPr>
                <a:r>
                  <a:rPr lang="en-US" sz="1833" b="1" dirty="0">
                    <a:solidFill>
                      <a:srgbClr val="0070C0"/>
                    </a:solidFill>
                    <a:latin typeface="Merriweather" pitchFamily="34" charset="0"/>
                    <a:ea typeface="Merriweather" pitchFamily="34" charset="-122"/>
                    <a:cs typeface="Merriweather" pitchFamily="34" charset="-120"/>
                  </a:rPr>
                  <a:t>C# ASP.Net</a:t>
                </a:r>
                <a:endParaRPr lang="en-US" sz="1833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1" name="Text 8"/>
              <p:cNvSpPr/>
              <p:nvPr/>
            </p:nvSpPr>
            <p:spPr>
              <a:xfrm>
                <a:off x="8158758" y="5388769"/>
                <a:ext cx="5684401" cy="359807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algn="ctr">
                  <a:lnSpc>
                    <a:spcPts val="2333"/>
                  </a:lnSpc>
                </a:pPr>
                <a:r>
                  <a:rPr lang="en-US" sz="1458" b="1" dirty="0">
                    <a:latin typeface="Merriweather" pitchFamily="34" charset="0"/>
                    <a:ea typeface="Merriweather" pitchFamily="34" charset="-122"/>
                    <a:cs typeface="Merriweather" pitchFamily="34" charset="-120"/>
                  </a:rPr>
                  <a:t>For backend development and API integration.</a:t>
                </a:r>
                <a:endParaRPr lang="en-US" sz="1458" b="1" dirty="0"/>
              </a:p>
            </p:txBody>
          </p:sp>
        </p:grpSp>
      </p:grpSp>
      <p:sp>
        <p:nvSpPr>
          <p:cNvPr id="13" name="Text 10"/>
          <p:cNvSpPr/>
          <p:nvPr/>
        </p:nvSpPr>
        <p:spPr>
          <a:xfrm>
            <a:off x="788293" y="5737292"/>
            <a:ext cx="157460" cy="281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endParaRPr lang="en-US" sz="2208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0F80E72-7E95-65D8-5C53-4D88252E453E}"/>
              </a:ext>
            </a:extLst>
          </p:cNvPr>
          <p:cNvGrpSpPr/>
          <p:nvPr/>
        </p:nvGrpSpPr>
        <p:grpSpPr>
          <a:xfrm>
            <a:off x="615983" y="5667045"/>
            <a:ext cx="10960036" cy="1004987"/>
            <a:chOff x="691116" y="6226493"/>
            <a:chExt cx="13152043" cy="120598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BB1385E-797B-BA6A-E775-4A221328FA4E}"/>
                </a:ext>
              </a:extLst>
            </p:cNvPr>
            <p:cNvGrpSpPr/>
            <p:nvPr/>
          </p:nvGrpSpPr>
          <p:grpSpPr>
            <a:xfrm>
              <a:off x="691116" y="6226493"/>
              <a:ext cx="6511689" cy="1205984"/>
              <a:chOff x="1518404" y="6226493"/>
              <a:chExt cx="5684401" cy="1205984"/>
            </a:xfrm>
          </p:grpSpPr>
          <p:sp>
            <p:nvSpPr>
              <p:cNvPr id="14" name="Text 11"/>
              <p:cNvSpPr/>
              <p:nvPr/>
            </p:nvSpPr>
            <p:spPr>
              <a:xfrm>
                <a:off x="2954655" y="6226493"/>
                <a:ext cx="2811899" cy="351472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algn="ctr">
                  <a:lnSpc>
                    <a:spcPts val="2292"/>
                  </a:lnSpc>
                </a:pPr>
                <a:r>
                  <a:rPr lang="en-US" sz="1833" b="1" dirty="0">
                    <a:solidFill>
                      <a:srgbClr val="0070C0"/>
                    </a:solidFill>
                    <a:latin typeface="Merriweather" pitchFamily="34" charset="0"/>
                    <a:ea typeface="Merriweather" pitchFamily="34" charset="-122"/>
                    <a:cs typeface="Merriweather" pitchFamily="34" charset="-120"/>
                  </a:rPr>
                  <a:t>Cohere LLM API</a:t>
                </a:r>
                <a:endParaRPr lang="en-US" sz="1833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5" name="Text 12"/>
              <p:cNvSpPr/>
              <p:nvPr/>
            </p:nvSpPr>
            <p:spPr>
              <a:xfrm>
                <a:off x="1518404" y="6712863"/>
                <a:ext cx="5684401" cy="719614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algn="ctr">
                  <a:lnSpc>
                    <a:spcPts val="2333"/>
                  </a:lnSpc>
                </a:pPr>
                <a:r>
                  <a:rPr lang="en-US" sz="1458" b="1" dirty="0">
                    <a:latin typeface="Merriweather" pitchFamily="34" charset="0"/>
                    <a:ea typeface="Merriweather" pitchFamily="34" charset="-122"/>
                    <a:cs typeface="Merriweather" pitchFamily="34" charset="-120"/>
                  </a:rPr>
                  <a:t>For natural language processing and sentiment analysis.</a:t>
                </a:r>
                <a:endParaRPr lang="en-US" sz="1458" b="1" dirty="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F48EB93-9E09-B99B-FBE7-246B14DDD7C8}"/>
                </a:ext>
              </a:extLst>
            </p:cNvPr>
            <p:cNvGrpSpPr/>
            <p:nvPr/>
          </p:nvGrpSpPr>
          <p:grpSpPr>
            <a:xfrm>
              <a:off x="7331470" y="6226493"/>
              <a:ext cx="6511689" cy="846177"/>
              <a:chOff x="8158758" y="6226493"/>
              <a:chExt cx="5684401" cy="846177"/>
            </a:xfrm>
          </p:grpSpPr>
          <p:sp>
            <p:nvSpPr>
              <p:cNvPr id="18" name="Text 15"/>
              <p:cNvSpPr/>
              <p:nvPr/>
            </p:nvSpPr>
            <p:spPr>
              <a:xfrm>
                <a:off x="9595009" y="6226493"/>
                <a:ext cx="2811899" cy="351472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algn="ctr">
                  <a:lnSpc>
                    <a:spcPts val="2292"/>
                  </a:lnSpc>
                </a:pPr>
                <a:r>
                  <a:rPr lang="en-US" sz="1833" b="1" dirty="0">
                    <a:solidFill>
                      <a:srgbClr val="0070C0"/>
                    </a:solidFill>
                    <a:latin typeface="Merriweather" pitchFamily="34" charset="0"/>
                    <a:ea typeface="Merriweather" pitchFamily="34" charset="-122"/>
                    <a:cs typeface="Merriweather" pitchFamily="34" charset="-120"/>
                  </a:rPr>
                  <a:t>MSSQL Database</a:t>
                </a:r>
                <a:endParaRPr lang="en-US" sz="1833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9" name="Text 16"/>
              <p:cNvSpPr/>
              <p:nvPr/>
            </p:nvSpPr>
            <p:spPr>
              <a:xfrm>
                <a:off x="8158758" y="6712863"/>
                <a:ext cx="5684401" cy="359807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algn="ctr">
                  <a:lnSpc>
                    <a:spcPts val="2333"/>
                  </a:lnSpc>
                </a:pPr>
                <a:r>
                  <a:rPr lang="en-US" sz="1458" b="1" dirty="0">
                    <a:latin typeface="Merriweather" pitchFamily="34" charset="0"/>
                    <a:ea typeface="Merriweather" pitchFamily="34" charset="-122"/>
                    <a:cs typeface="Merriweather" pitchFamily="34" charset="-120"/>
                  </a:rPr>
                  <a:t>For secure storage and management of user data.</a:t>
                </a:r>
                <a:endParaRPr lang="en-US" sz="1458" b="1" dirty="0"/>
              </a:p>
            </p:txBody>
          </p:sp>
        </p:grp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F56ED19D-4746-A9A0-707A-FDCB6B32B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19" y="1137993"/>
            <a:ext cx="4093334" cy="2188848"/>
          </a:xfrm>
          <a:prstGeom prst="rect">
            <a:avLst/>
          </a:prstGeom>
          <a:noFill/>
          <a:effectLst>
            <a:glow rad="2286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here Unveils New Logo That More Accurately Represents Its Essence">
            <a:extLst>
              <a:ext uri="{FF2B5EF4-FFF2-40B4-BE49-F238E27FC236}">
                <a16:creationId xmlns:a16="http://schemas.microsoft.com/office/drawing/2014/main" id="{C1EC4911-433B-D706-2FFF-7E9E58537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6725" y="1394156"/>
            <a:ext cx="3118318" cy="1754054"/>
          </a:xfrm>
          <a:prstGeom prst="rect">
            <a:avLst/>
          </a:prstGeom>
          <a:noFill/>
          <a:effectLst>
            <a:glow rad="2286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987627-5827-CC9E-CB83-D353960FCBAF}"/>
              </a:ext>
            </a:extLst>
          </p:cNvPr>
          <p:cNvSpPr/>
          <p:nvPr/>
        </p:nvSpPr>
        <p:spPr>
          <a:xfrm>
            <a:off x="3898689" y="4346748"/>
            <a:ext cx="4394623" cy="3809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500"/>
          </a:p>
        </p:txBody>
      </p:sp>
      <p:sp>
        <p:nvSpPr>
          <p:cNvPr id="8" name="Text 0"/>
          <p:cNvSpPr/>
          <p:nvPr/>
        </p:nvSpPr>
        <p:spPr>
          <a:xfrm>
            <a:off x="3752702" y="3830221"/>
            <a:ext cx="4686598" cy="585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041"/>
              </a:lnSpc>
            </a:pPr>
            <a:r>
              <a:rPr lang="en-US" sz="4042" dirty="0">
                <a:latin typeface="News706 BT" panose="02040804060705020204" pitchFamily="18" charset="0"/>
              </a:rPr>
              <a:t>Technologies Used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491E715-2E61-D951-F897-CF483797E7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5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B43FC4-41EB-2E6D-9532-99E57D8F961C}"/>
              </a:ext>
            </a:extLst>
          </p:cNvPr>
          <p:cNvSpPr/>
          <p:nvPr/>
        </p:nvSpPr>
        <p:spPr>
          <a:xfrm>
            <a:off x="-338137" y="-290512"/>
            <a:ext cx="12868275" cy="7439025"/>
          </a:xfrm>
          <a:prstGeom prst="rect">
            <a:avLst/>
          </a:prstGeom>
          <a:solidFill>
            <a:schemeClr val="bg1"/>
          </a:solidFill>
          <a:effectLst>
            <a:softEdge rad="635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1C5B9E27-0215-186F-52BE-7B54CC32E67A}"/>
              </a:ext>
            </a:extLst>
          </p:cNvPr>
          <p:cNvSpPr/>
          <p:nvPr/>
        </p:nvSpPr>
        <p:spPr>
          <a:xfrm>
            <a:off x="3524846" y="688302"/>
            <a:ext cx="5142309" cy="642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041"/>
              </a:lnSpc>
            </a:pPr>
            <a:r>
              <a:rPr lang="en-US" sz="4042" dirty="0">
                <a:latin typeface="News706 BT" panose="02040804060705020204" pitchFamily="18" charset="0"/>
                <a:ea typeface="Merriweather" pitchFamily="34" charset="-122"/>
                <a:cs typeface="Merriweather" pitchFamily="34" charset="-120"/>
              </a:rPr>
              <a:t>Key Features</a:t>
            </a:r>
            <a:endParaRPr lang="en-US" sz="4042" dirty="0">
              <a:latin typeface="News706 BT" panose="020408040607050202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7484D6F-9558-6CB5-B313-907FF90630BF}"/>
              </a:ext>
            </a:extLst>
          </p:cNvPr>
          <p:cNvGrpSpPr/>
          <p:nvPr/>
        </p:nvGrpSpPr>
        <p:grpSpPr>
          <a:xfrm>
            <a:off x="3038898" y="2753634"/>
            <a:ext cx="6095999" cy="3470839"/>
            <a:chOff x="7315200" y="509458"/>
            <a:chExt cx="7315199" cy="4165007"/>
          </a:xfrm>
        </p:grpSpPr>
        <p:sp>
          <p:nvSpPr>
            <p:cNvPr id="15" name="Text 3">
              <a:extLst>
                <a:ext uri="{FF2B5EF4-FFF2-40B4-BE49-F238E27FC236}">
                  <a16:creationId xmlns:a16="http://schemas.microsoft.com/office/drawing/2014/main" id="{2EA9DCF3-6B38-A825-2465-6B0A0AA8E055}"/>
                </a:ext>
              </a:extLst>
            </p:cNvPr>
            <p:cNvSpPr/>
            <p:nvPr/>
          </p:nvSpPr>
          <p:spPr>
            <a:xfrm>
              <a:off x="7315200" y="3517892"/>
              <a:ext cx="7315199" cy="1156573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00B0F0"/>
                  </a:solidFill>
                  <a:effectLst/>
                  <a:latin typeface="Franklin Gothic Demi" panose="020B07030201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Wellness Recommendations</a:t>
              </a:r>
            </a:p>
          </p:txBody>
        </p:sp>
        <p:pic>
          <p:nvPicPr>
            <p:cNvPr id="8" name="Picture 2" descr="Chatbot - Free technology icons">
              <a:extLst>
                <a:ext uri="{FF2B5EF4-FFF2-40B4-BE49-F238E27FC236}">
                  <a16:creationId xmlns:a16="http://schemas.microsoft.com/office/drawing/2014/main" id="{CE61D86E-FFF0-765D-686E-B63988B178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79774" y="509458"/>
              <a:ext cx="2964206" cy="2964206"/>
            </a:xfrm>
            <a:prstGeom prst="rect">
              <a:avLst/>
            </a:prstGeom>
            <a:noFill/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328D0C-B9EB-1FAF-47F8-7258B5A9F55A}"/>
              </a:ext>
            </a:extLst>
          </p:cNvPr>
          <p:cNvGrpSpPr/>
          <p:nvPr/>
        </p:nvGrpSpPr>
        <p:grpSpPr>
          <a:xfrm>
            <a:off x="-543418" y="1179836"/>
            <a:ext cx="13278838" cy="3756027"/>
            <a:chOff x="-544022" y="1415803"/>
            <a:chExt cx="15934605" cy="450723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60BE167-1DFE-433A-D28E-139B38C5FB9F}"/>
                </a:ext>
              </a:extLst>
            </p:cNvPr>
            <p:cNvGrpSpPr/>
            <p:nvPr/>
          </p:nvGrpSpPr>
          <p:grpSpPr>
            <a:xfrm>
              <a:off x="7954894" y="1415803"/>
              <a:ext cx="7435689" cy="4507232"/>
              <a:chOff x="-142336" y="3791197"/>
              <a:chExt cx="7435689" cy="4507232"/>
            </a:xfrm>
          </p:grpSpPr>
          <p:pic>
            <p:nvPicPr>
              <p:cNvPr id="7" name="Picture 2" descr="Reliable Emergency Alert System | DeskAlerts Solutions">
                <a:extLst>
                  <a:ext uri="{FF2B5EF4-FFF2-40B4-BE49-F238E27FC236}">
                    <a16:creationId xmlns:a16="http://schemas.microsoft.com/office/drawing/2014/main" id="{E59CFFC2-F4CE-8CD1-38E6-D7CEA72D9E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95" t="-21869" r="1691" b="-21869"/>
              <a:stretch/>
            </p:blipFill>
            <p:spPr bwMode="auto">
              <a:xfrm>
                <a:off x="1611573" y="3791197"/>
                <a:ext cx="4070208" cy="4070208"/>
              </a:xfrm>
              <a:prstGeom prst="rect">
                <a:avLst/>
              </a:prstGeom>
              <a:noFill/>
            </p:spPr>
          </p:pic>
          <p:sp>
            <p:nvSpPr>
              <p:cNvPr id="18" name="Text 5">
                <a:extLst>
                  <a:ext uri="{FF2B5EF4-FFF2-40B4-BE49-F238E27FC236}">
                    <a16:creationId xmlns:a16="http://schemas.microsoft.com/office/drawing/2014/main" id="{72A22A50-2B6E-39FD-25CE-6330CFACB099}"/>
                  </a:ext>
                </a:extLst>
              </p:cNvPr>
              <p:cNvSpPr/>
              <p:nvPr/>
            </p:nvSpPr>
            <p:spPr>
              <a:xfrm>
                <a:off x="-142336" y="6949094"/>
                <a:ext cx="7266281" cy="385524"/>
              </a:xfrm>
              <a:prstGeom prst="rect">
                <a:avLst/>
              </a:prstGeom>
            </p:spPr>
            <p:txBody>
              <a:bodyPr spcFirstLastPara="1" vert="horz" wrap="square" lIns="121900" tIns="121900" rIns="121900" bIns="121900" rtlCol="0" anchor="t" anchorCtr="0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ct val="0"/>
                  </a:spcBef>
                </a:pPr>
                <a:endParaRPr lang="en-US" sz="3200" dirty="0">
                  <a:effectLst>
                    <a:glow rad="139700">
                      <a:schemeClr val="bg1"/>
                    </a:glow>
                  </a:effectLst>
                  <a:latin typeface="Franklin Gothic Demi" panose="020B07030201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" name="Text 3">
                <a:extLst>
                  <a:ext uri="{FF2B5EF4-FFF2-40B4-BE49-F238E27FC236}">
                    <a16:creationId xmlns:a16="http://schemas.microsoft.com/office/drawing/2014/main" id="{D7C96852-7C14-525C-138F-C92F4D7E340D}"/>
                  </a:ext>
                </a:extLst>
              </p:cNvPr>
              <p:cNvSpPr/>
              <p:nvPr/>
            </p:nvSpPr>
            <p:spPr>
              <a:xfrm>
                <a:off x="1" y="7141856"/>
                <a:ext cx="7293352" cy="1156573"/>
              </a:xfrm>
              <a:prstGeom prst="rect">
                <a:avLst/>
              </a:prstGeom>
            </p:spPr>
            <p:txBody>
              <a:bodyPr spcFirstLastPara="1" vert="horz" wrap="square" lIns="121900" tIns="121900" rIns="121900" bIns="121900" rtlCol="0" anchor="t" anchorCtr="0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n-US" sz="3200" dirty="0">
                    <a:solidFill>
                      <a:srgbClr val="C00000"/>
                    </a:solidFill>
                    <a:effectLst/>
                    <a:latin typeface="Franklin Gothic Demi" panose="020B07030201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Emergency Alert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6B10C35-3F89-9F10-1B3C-263EF1841F76}"/>
                </a:ext>
              </a:extLst>
            </p:cNvPr>
            <p:cNvGrpSpPr/>
            <p:nvPr/>
          </p:nvGrpSpPr>
          <p:grpSpPr>
            <a:xfrm>
              <a:off x="-544022" y="1877245"/>
              <a:ext cx="7337048" cy="4045790"/>
              <a:chOff x="-21847" y="628675"/>
              <a:chExt cx="7337048" cy="4045790"/>
            </a:xfrm>
          </p:grpSpPr>
          <p:sp>
            <p:nvSpPr>
              <p:cNvPr id="4" name="Text 3">
                <a:extLst>
                  <a:ext uri="{FF2B5EF4-FFF2-40B4-BE49-F238E27FC236}">
                    <a16:creationId xmlns:a16="http://schemas.microsoft.com/office/drawing/2014/main" id="{C4242CE7-65DC-EAB1-956B-C93DAC98EA51}"/>
                  </a:ext>
                </a:extLst>
              </p:cNvPr>
              <p:cNvSpPr/>
              <p:nvPr/>
            </p:nvSpPr>
            <p:spPr>
              <a:xfrm>
                <a:off x="-21847" y="3517892"/>
                <a:ext cx="7337048" cy="1156573"/>
              </a:xfrm>
              <a:prstGeom prst="rect">
                <a:avLst/>
              </a:prstGeom>
            </p:spPr>
            <p:txBody>
              <a:bodyPr spcFirstLastPara="1" vert="horz" wrap="square" lIns="121900" tIns="121900" rIns="121900" bIns="121900" rtlCol="0" anchor="t" anchorCtr="0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n-US" sz="3200" dirty="0">
                    <a:solidFill>
                      <a:srgbClr val="A162D0"/>
                    </a:solidFill>
                    <a:effectLst/>
                    <a:latin typeface="Franklin Gothic Demi" panose="020B07030201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Mood Detection</a:t>
                </a:r>
              </a:p>
              <a:p>
                <a:pPr algn="ctr">
                  <a:lnSpc>
                    <a:spcPct val="90000"/>
                  </a:lnSpc>
                  <a:spcBef>
                    <a:spcPct val="0"/>
                  </a:spcBef>
                </a:pPr>
                <a:endParaRPr lang="en-US" sz="3200" dirty="0">
                  <a:effectLst/>
                  <a:latin typeface="Franklin Gothic Demi" panose="020B07030201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7043689-3E2F-F619-070E-42E86D49CF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86419" y="628675"/>
                <a:ext cx="2874853" cy="2964206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7D5EDC0-46A2-6F95-A02F-C27D68A58FAF}"/>
              </a:ext>
            </a:extLst>
          </p:cNvPr>
          <p:cNvSpPr/>
          <p:nvPr/>
        </p:nvSpPr>
        <p:spPr>
          <a:xfrm>
            <a:off x="3898689" y="1392962"/>
            <a:ext cx="4394623" cy="3809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500"/>
          </a:p>
        </p:txBody>
      </p:sp>
    </p:spTree>
    <p:extLst>
      <p:ext uri="{BB962C8B-B14F-4D97-AF65-F5344CB8AC3E}">
        <p14:creationId xmlns:p14="http://schemas.microsoft.com/office/powerpoint/2010/main" val="358439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94D42-3F5D-8AFB-42CA-E0E0500D1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1CFE7-44C9-7784-6BE9-22A92D439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 descr="Image Of The Single Tree In A Field Of Canola Background, Picture Of A  Mustard Seed Tree, Mustard, Ingredient Background Image And Wallpaper for  Free Download">
            <a:extLst>
              <a:ext uri="{FF2B5EF4-FFF2-40B4-BE49-F238E27FC236}">
                <a16:creationId xmlns:a16="http://schemas.microsoft.com/office/drawing/2014/main" id="{E94E3A67-B77D-CBE6-6267-790481025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101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A05710B-3845-41A6-4590-64D9D5BBE83F}"/>
              </a:ext>
            </a:extLst>
          </p:cNvPr>
          <p:cNvSpPr/>
          <p:nvPr/>
        </p:nvSpPr>
        <p:spPr>
          <a:xfrm>
            <a:off x="-1568687" y="-2906011"/>
            <a:ext cx="14952783" cy="4059794"/>
          </a:xfrm>
          <a:prstGeom prst="rect">
            <a:avLst/>
          </a:prstGeom>
          <a:solidFill>
            <a:schemeClr val="bg1"/>
          </a:solidFill>
          <a:effectLst>
            <a:softEdge rad="635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328FB6-22EA-F536-58E7-EA6CB4DD856A}"/>
              </a:ext>
            </a:extLst>
          </p:cNvPr>
          <p:cNvSpPr/>
          <p:nvPr/>
        </p:nvSpPr>
        <p:spPr>
          <a:xfrm>
            <a:off x="-338137" y="-290512"/>
            <a:ext cx="12868275" cy="7439025"/>
          </a:xfrm>
          <a:prstGeom prst="rect">
            <a:avLst/>
          </a:prstGeom>
          <a:solidFill>
            <a:schemeClr val="bg1">
              <a:alpha val="77000"/>
            </a:schemeClr>
          </a:solidFill>
          <a:effectLst>
            <a:softEdge rad="635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3B4C9B-885B-D1F6-7200-C7675451B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67540" y="4397702"/>
            <a:ext cx="4373864" cy="2460298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7239FA22-6EA6-AD21-419F-5A1BE6C06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147" y="6156188"/>
            <a:ext cx="1702492" cy="110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C14842-8B61-DE3C-BA25-8E6DB5A958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8310" y="5580751"/>
            <a:ext cx="1539253" cy="1348104"/>
          </a:xfrm>
          <a:prstGeom prst="rect">
            <a:avLst/>
          </a:prstGeom>
        </p:spPr>
      </p:pic>
      <p:sp>
        <p:nvSpPr>
          <p:cNvPr id="6153" name="Rectangle 6152">
            <a:extLst>
              <a:ext uri="{FF2B5EF4-FFF2-40B4-BE49-F238E27FC236}">
                <a16:creationId xmlns:a16="http://schemas.microsoft.com/office/drawing/2014/main" id="{0DB4BA39-FAC3-9555-5D31-EC487B271E4D}"/>
              </a:ext>
            </a:extLst>
          </p:cNvPr>
          <p:cNvSpPr/>
          <p:nvPr/>
        </p:nvSpPr>
        <p:spPr>
          <a:xfrm>
            <a:off x="-1978494" y="2127355"/>
            <a:ext cx="16167100" cy="3603682"/>
          </a:xfrm>
          <a:prstGeom prst="rect">
            <a:avLst/>
          </a:prstGeom>
          <a:solidFill>
            <a:schemeClr val="bg1">
              <a:alpha val="78000"/>
            </a:schemeClr>
          </a:solidFill>
          <a:effectLst>
            <a:softEdge rad="635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Google Shape;970;p49">
            <a:extLst>
              <a:ext uri="{FF2B5EF4-FFF2-40B4-BE49-F238E27FC236}">
                <a16:creationId xmlns:a16="http://schemas.microsoft.com/office/drawing/2014/main" id="{BE69C349-2BD2-F15D-C758-FFB26B6D74B5}"/>
              </a:ext>
            </a:extLst>
          </p:cNvPr>
          <p:cNvSpPr txBox="1">
            <a:spLocks/>
          </p:cNvSpPr>
          <p:nvPr/>
        </p:nvSpPr>
        <p:spPr>
          <a:xfrm>
            <a:off x="951033" y="98923"/>
            <a:ext cx="10290000" cy="98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172A31"/>
                </a:solidFill>
                <a:latin typeface="Franklin Gothic Demi" panose="020B0703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FUTURE SCOPE &amp; ENHANCEMENTS</a:t>
            </a:r>
            <a:endParaRPr lang="en-IN" dirty="0">
              <a:solidFill>
                <a:srgbClr val="172A31"/>
              </a:solidFill>
              <a:latin typeface="Franklin Gothic Demi" panose="020B0703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0278EF-2A2E-B785-B3B3-ACCC9D23F582}"/>
              </a:ext>
            </a:extLst>
          </p:cNvPr>
          <p:cNvSpPr/>
          <p:nvPr/>
        </p:nvSpPr>
        <p:spPr>
          <a:xfrm>
            <a:off x="3706305" y="810704"/>
            <a:ext cx="4779390" cy="5004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B0B14CA-CA2D-3827-C4B8-D768809A7E4E}"/>
              </a:ext>
            </a:extLst>
          </p:cNvPr>
          <p:cNvGrpSpPr/>
          <p:nvPr/>
        </p:nvGrpSpPr>
        <p:grpSpPr>
          <a:xfrm>
            <a:off x="611808" y="1000589"/>
            <a:ext cx="2214564" cy="3877941"/>
            <a:chOff x="734169" y="1200707"/>
            <a:chExt cx="2657477" cy="465352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BBA0D78-395F-C42C-22D7-C79F606B53F6}"/>
                </a:ext>
              </a:extLst>
            </p:cNvPr>
            <p:cNvGrpSpPr/>
            <p:nvPr/>
          </p:nvGrpSpPr>
          <p:grpSpPr>
            <a:xfrm>
              <a:off x="856743" y="1200707"/>
              <a:ext cx="2475334" cy="4653529"/>
              <a:chOff x="713953" y="1000589"/>
              <a:chExt cx="2062778" cy="3877940"/>
            </a:xfrm>
          </p:grpSpPr>
          <p:sp>
            <p:nvSpPr>
              <p:cNvPr id="3153" name="Oval 3152">
                <a:extLst>
                  <a:ext uri="{FF2B5EF4-FFF2-40B4-BE49-F238E27FC236}">
                    <a16:creationId xmlns:a16="http://schemas.microsoft.com/office/drawing/2014/main" id="{76704E3F-3FFC-6EE1-2F15-DEA01E39D8FC}"/>
                  </a:ext>
                </a:extLst>
              </p:cNvPr>
              <p:cNvSpPr/>
              <p:nvPr/>
            </p:nvSpPr>
            <p:spPr>
              <a:xfrm>
                <a:off x="1547439" y="3576183"/>
                <a:ext cx="394696" cy="386488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3FC7FF"/>
                  </a:gs>
                  <a:gs pos="0">
                    <a:srgbClr val="2C0058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76200">
                <a:noFill/>
              </a:ln>
              <a:effectLst>
                <a:outerShdw blurRad="317500" dist="143570" dir="13500000" algn="br" rotWithShape="0">
                  <a:srgbClr val="3B1B6B">
                    <a:alpha val="10000"/>
                  </a:srgbClr>
                </a:outerShdw>
              </a:effectLst>
              <a:scene3d>
                <a:camera prst="orthographicFront"/>
                <a:lightRig rig="threePt" dir="t"/>
              </a:scene3d>
              <a:sp3d extrusionH="63500">
                <a:bevelT w="0" h="0"/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t-LT" sz="2000" b="1" dirty="0">
                  <a:solidFill>
                    <a:schemeClr val="bg1"/>
                  </a:solidFill>
                  <a:latin typeface="Montserrat SemiBold" pitchFamily="2" charset="77"/>
                </a:endParaRPr>
              </a:p>
            </p:txBody>
          </p:sp>
          <p:grpSp>
            <p:nvGrpSpPr>
              <p:cNvPr id="6159" name="Group 6158">
                <a:extLst>
                  <a:ext uri="{FF2B5EF4-FFF2-40B4-BE49-F238E27FC236}">
                    <a16:creationId xmlns:a16="http://schemas.microsoft.com/office/drawing/2014/main" id="{42B31E01-8D93-76EA-E743-19D178263CBC}"/>
                  </a:ext>
                </a:extLst>
              </p:cNvPr>
              <p:cNvGrpSpPr/>
              <p:nvPr/>
            </p:nvGrpSpPr>
            <p:grpSpPr>
              <a:xfrm>
                <a:off x="755342" y="1000589"/>
                <a:ext cx="1980000" cy="1980000"/>
                <a:chOff x="1506457" y="1449000"/>
                <a:chExt cx="1980000" cy="1980000"/>
              </a:xfrm>
            </p:grpSpPr>
            <p:sp>
              <p:nvSpPr>
                <p:cNvPr id="6161" name="Oval 6160">
                  <a:extLst>
                    <a:ext uri="{FF2B5EF4-FFF2-40B4-BE49-F238E27FC236}">
                      <a16:creationId xmlns:a16="http://schemas.microsoft.com/office/drawing/2014/main" id="{C46D1748-675B-15A4-47DC-AE99091E9BE8}"/>
                    </a:ext>
                  </a:extLst>
                </p:cNvPr>
                <p:cNvSpPr/>
                <p:nvPr/>
              </p:nvSpPr>
              <p:spPr>
                <a:xfrm>
                  <a:off x="1506457" y="1449000"/>
                  <a:ext cx="1980000" cy="1980000"/>
                </a:xfrm>
                <a:prstGeom prst="ellipse">
                  <a:avLst/>
                </a:prstGeom>
                <a:solidFill>
                  <a:srgbClr val="E7E8E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t-LT" sz="900" dirty="0">
                    <a:solidFill>
                      <a:schemeClr val="bg1"/>
                    </a:solidFill>
                    <a:latin typeface="Montserrat" pitchFamily="2" charset="77"/>
                  </a:endParaRPr>
                </a:p>
              </p:txBody>
            </p:sp>
            <p:sp>
              <p:nvSpPr>
                <p:cNvPr id="6162" name="Oval 6161">
                  <a:extLst>
                    <a:ext uri="{FF2B5EF4-FFF2-40B4-BE49-F238E27FC236}">
                      <a16:creationId xmlns:a16="http://schemas.microsoft.com/office/drawing/2014/main" id="{A065C3C5-6F91-B4FF-704A-AAE14E11B18E}"/>
                    </a:ext>
                  </a:extLst>
                </p:cNvPr>
                <p:cNvSpPr/>
                <p:nvPr/>
              </p:nvSpPr>
              <p:spPr>
                <a:xfrm>
                  <a:off x="1759274" y="1701817"/>
                  <a:ext cx="1474366" cy="1474366"/>
                </a:xfrm>
                <a:prstGeom prst="ellipse">
                  <a:avLst/>
                </a:prstGeom>
                <a:gradFill flip="none" rotWithShape="1">
                  <a:gsLst>
                    <a:gs pos="50000">
                      <a:srgbClr val="E7E8ED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254000" dist="190500" dir="13500000">
                    <a:srgbClr val="A1A5B9">
                      <a:alpha val="40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t-LT" sz="900" dirty="0">
                    <a:solidFill>
                      <a:schemeClr val="bg1"/>
                    </a:solidFill>
                    <a:latin typeface="Montserrat" pitchFamily="2" charset="77"/>
                  </a:endParaRPr>
                </a:p>
              </p:txBody>
            </p:sp>
          </p:grpSp>
          <p:sp>
            <p:nvSpPr>
              <p:cNvPr id="6163" name="TextBox 6162">
                <a:extLst>
                  <a:ext uri="{FF2B5EF4-FFF2-40B4-BE49-F238E27FC236}">
                    <a16:creationId xmlns:a16="http://schemas.microsoft.com/office/drawing/2014/main" id="{8D756A5B-CAB6-889D-EEAB-D7697387FC88}"/>
                  </a:ext>
                </a:extLst>
              </p:cNvPr>
              <p:cNvSpPr txBox="1"/>
              <p:nvPr/>
            </p:nvSpPr>
            <p:spPr>
              <a:xfrm>
                <a:off x="831668" y="3014987"/>
                <a:ext cx="18273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gradFill>
                      <a:gsLst>
                        <a:gs pos="100000">
                          <a:srgbClr val="3FC7FF"/>
                        </a:gs>
                        <a:gs pos="0">
                          <a:srgbClr val="2C0058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Montserrat SemiBold" pitchFamily="2" charset="77"/>
                  </a:rPr>
                  <a:t>Phase - 1</a:t>
                </a:r>
                <a:endParaRPr lang="lt-LT" b="1" dirty="0">
                  <a:gradFill>
                    <a:gsLst>
                      <a:gs pos="100000">
                        <a:srgbClr val="3FC7FF"/>
                      </a:gs>
                      <a:gs pos="0">
                        <a:srgbClr val="2C0058"/>
                      </a:gs>
                    </a:gsLst>
                    <a:path path="circle">
                      <a:fillToRect l="100000" t="100000"/>
                    </a:path>
                  </a:gradFill>
                  <a:latin typeface="Montserrat SemiBold" pitchFamily="2" charset="77"/>
                </a:endParaRPr>
              </a:p>
            </p:txBody>
          </p:sp>
          <p:sp>
            <p:nvSpPr>
              <p:cNvPr id="6164" name="TextBox 6163">
                <a:extLst>
                  <a:ext uri="{FF2B5EF4-FFF2-40B4-BE49-F238E27FC236}">
                    <a16:creationId xmlns:a16="http://schemas.microsoft.com/office/drawing/2014/main" id="{9B5C3406-BA4E-EBD4-7119-53F53A597AD6}"/>
                  </a:ext>
                </a:extLst>
              </p:cNvPr>
              <p:cNvSpPr txBox="1"/>
              <p:nvPr/>
            </p:nvSpPr>
            <p:spPr>
              <a:xfrm>
                <a:off x="713953" y="4232198"/>
                <a:ext cx="206277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ctr">
                  <a:defRPr b="1">
                    <a:gradFill>
                      <a:gsLst>
                        <a:gs pos="100000">
                          <a:srgbClr val="3FC7FF"/>
                        </a:gs>
                        <a:gs pos="0">
                          <a:srgbClr val="2C0058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Montserrat SemiBold" pitchFamily="2" charset="77"/>
                  </a:defRPr>
                </a:lvl1pPr>
              </a:lstStyle>
              <a:p>
                <a:r>
                  <a:rPr lang="en-IN" dirty="0">
                    <a:solidFill>
                      <a:schemeClr val="tx1"/>
                    </a:solidFill>
                  </a:rPr>
                  <a:t>Offline Capability</a:t>
                </a:r>
              </a:p>
            </p:txBody>
          </p:sp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627DC6-5DFE-FA12-87BE-6FE687AE3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169" y="1450853"/>
              <a:ext cx="2657477" cy="1772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9239C08-5F84-872A-982C-80F05DBE6CFB}"/>
              </a:ext>
            </a:extLst>
          </p:cNvPr>
          <p:cNvGrpSpPr/>
          <p:nvPr/>
        </p:nvGrpSpPr>
        <p:grpSpPr>
          <a:xfrm>
            <a:off x="5073667" y="1000590"/>
            <a:ext cx="2062778" cy="3877940"/>
            <a:chOff x="6088400" y="1200707"/>
            <a:chExt cx="2475334" cy="465352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960F83F-F704-C563-DAD8-CFFB4C2BB8E0}"/>
                </a:ext>
              </a:extLst>
            </p:cNvPr>
            <p:cNvGrpSpPr/>
            <p:nvPr/>
          </p:nvGrpSpPr>
          <p:grpSpPr>
            <a:xfrm>
              <a:off x="6088400" y="1200707"/>
              <a:ext cx="2475334" cy="4653528"/>
              <a:chOff x="5073667" y="1000589"/>
              <a:chExt cx="2062778" cy="3877940"/>
            </a:xfrm>
          </p:grpSpPr>
          <p:sp>
            <p:nvSpPr>
              <p:cNvPr id="3154" name="Oval 3153">
                <a:extLst>
                  <a:ext uri="{FF2B5EF4-FFF2-40B4-BE49-F238E27FC236}">
                    <a16:creationId xmlns:a16="http://schemas.microsoft.com/office/drawing/2014/main" id="{564FDA59-DD0F-9079-E878-A16B25B4EBE9}"/>
                  </a:ext>
                </a:extLst>
              </p:cNvPr>
              <p:cNvSpPr/>
              <p:nvPr/>
            </p:nvSpPr>
            <p:spPr>
              <a:xfrm>
                <a:off x="5907705" y="3576183"/>
                <a:ext cx="394696" cy="386488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3FC7FF"/>
                  </a:gs>
                  <a:gs pos="0">
                    <a:srgbClr val="2C0058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76200">
                <a:noFill/>
              </a:ln>
              <a:effectLst>
                <a:outerShdw blurRad="317500" dist="143570" dir="13500000" algn="br" rotWithShape="0">
                  <a:srgbClr val="3B1B6B">
                    <a:alpha val="10000"/>
                  </a:srgbClr>
                </a:outerShdw>
              </a:effectLst>
              <a:scene3d>
                <a:camera prst="orthographicFront"/>
                <a:lightRig rig="threePt" dir="t"/>
              </a:scene3d>
              <a:sp3d extrusionH="63500">
                <a:bevelT w="0" h="0"/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t-LT" sz="2000" b="1" dirty="0">
                  <a:solidFill>
                    <a:schemeClr val="bg1"/>
                  </a:solidFill>
                  <a:latin typeface="Montserrat SemiBold" pitchFamily="2" charset="77"/>
                </a:endParaRPr>
              </a:p>
            </p:txBody>
          </p:sp>
          <p:grpSp>
            <p:nvGrpSpPr>
              <p:cNvPr id="6171" name="Group 6170">
                <a:extLst>
                  <a:ext uri="{FF2B5EF4-FFF2-40B4-BE49-F238E27FC236}">
                    <a16:creationId xmlns:a16="http://schemas.microsoft.com/office/drawing/2014/main" id="{AD8189B1-749D-730D-0BDE-92FE3DFED150}"/>
                  </a:ext>
                </a:extLst>
              </p:cNvPr>
              <p:cNvGrpSpPr/>
              <p:nvPr/>
            </p:nvGrpSpPr>
            <p:grpSpPr>
              <a:xfrm>
                <a:off x="5115056" y="1000589"/>
                <a:ext cx="1980000" cy="1980000"/>
                <a:chOff x="1506457" y="1449000"/>
                <a:chExt cx="1980000" cy="1980000"/>
              </a:xfrm>
            </p:grpSpPr>
            <p:sp>
              <p:nvSpPr>
                <p:cNvPr id="6172" name="Oval 6171">
                  <a:extLst>
                    <a:ext uri="{FF2B5EF4-FFF2-40B4-BE49-F238E27FC236}">
                      <a16:creationId xmlns:a16="http://schemas.microsoft.com/office/drawing/2014/main" id="{8F0567A7-63D6-8951-1249-BA8F036742BF}"/>
                    </a:ext>
                  </a:extLst>
                </p:cNvPr>
                <p:cNvSpPr/>
                <p:nvPr/>
              </p:nvSpPr>
              <p:spPr>
                <a:xfrm>
                  <a:off x="1506457" y="1449000"/>
                  <a:ext cx="1980000" cy="1980000"/>
                </a:xfrm>
                <a:prstGeom prst="ellipse">
                  <a:avLst/>
                </a:prstGeom>
                <a:solidFill>
                  <a:srgbClr val="E7E8E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t-LT" sz="900" dirty="0">
                    <a:solidFill>
                      <a:schemeClr val="bg1"/>
                    </a:solidFill>
                    <a:latin typeface="Montserrat" pitchFamily="2" charset="77"/>
                  </a:endParaRPr>
                </a:p>
              </p:txBody>
            </p:sp>
            <p:sp>
              <p:nvSpPr>
                <p:cNvPr id="6173" name="Oval 6172">
                  <a:extLst>
                    <a:ext uri="{FF2B5EF4-FFF2-40B4-BE49-F238E27FC236}">
                      <a16:creationId xmlns:a16="http://schemas.microsoft.com/office/drawing/2014/main" id="{9AAAD0DF-4852-92AB-68A7-4987AFFAFAD6}"/>
                    </a:ext>
                  </a:extLst>
                </p:cNvPr>
                <p:cNvSpPr/>
                <p:nvPr/>
              </p:nvSpPr>
              <p:spPr>
                <a:xfrm>
                  <a:off x="1759274" y="1701817"/>
                  <a:ext cx="1474366" cy="1474366"/>
                </a:xfrm>
                <a:prstGeom prst="ellipse">
                  <a:avLst/>
                </a:prstGeom>
                <a:gradFill flip="none" rotWithShape="1">
                  <a:gsLst>
                    <a:gs pos="50000">
                      <a:srgbClr val="E7E8ED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254000" dist="190500" dir="13500000">
                    <a:srgbClr val="A1A5B9">
                      <a:alpha val="40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t-LT" sz="900" dirty="0">
                    <a:solidFill>
                      <a:schemeClr val="bg1"/>
                    </a:solidFill>
                    <a:latin typeface="Montserrat" pitchFamily="2" charset="77"/>
                  </a:endParaRPr>
                </a:p>
              </p:txBody>
            </p:sp>
          </p:grpSp>
          <p:sp>
            <p:nvSpPr>
              <p:cNvPr id="6174" name="TextBox 6173">
                <a:extLst>
                  <a:ext uri="{FF2B5EF4-FFF2-40B4-BE49-F238E27FC236}">
                    <a16:creationId xmlns:a16="http://schemas.microsoft.com/office/drawing/2014/main" id="{C8043D7E-1170-0B97-D300-F14E3123AF71}"/>
                  </a:ext>
                </a:extLst>
              </p:cNvPr>
              <p:cNvSpPr txBox="1"/>
              <p:nvPr/>
            </p:nvSpPr>
            <p:spPr>
              <a:xfrm>
                <a:off x="5191382" y="3014987"/>
                <a:ext cx="18273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gradFill>
                      <a:gsLst>
                        <a:gs pos="100000">
                          <a:srgbClr val="3FC7FF"/>
                        </a:gs>
                        <a:gs pos="0">
                          <a:srgbClr val="2C0058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Montserrat SemiBold" pitchFamily="2" charset="77"/>
                  </a:rPr>
                  <a:t>Phase - 2</a:t>
                </a:r>
                <a:endParaRPr lang="lt-LT" b="1" dirty="0">
                  <a:gradFill>
                    <a:gsLst>
                      <a:gs pos="100000">
                        <a:srgbClr val="3FC7FF"/>
                      </a:gs>
                      <a:gs pos="0">
                        <a:srgbClr val="2C0058"/>
                      </a:gs>
                    </a:gsLst>
                    <a:path path="circle">
                      <a:fillToRect l="100000" t="100000"/>
                    </a:path>
                  </a:gradFill>
                  <a:latin typeface="Montserrat SemiBold" pitchFamily="2" charset="77"/>
                </a:endParaRPr>
              </a:p>
            </p:txBody>
          </p:sp>
          <p:sp>
            <p:nvSpPr>
              <p:cNvPr id="6175" name="TextBox 6174">
                <a:extLst>
                  <a:ext uri="{FF2B5EF4-FFF2-40B4-BE49-F238E27FC236}">
                    <a16:creationId xmlns:a16="http://schemas.microsoft.com/office/drawing/2014/main" id="{D29C0374-F557-8D92-2BFC-F768D3CF4A50}"/>
                  </a:ext>
                </a:extLst>
              </p:cNvPr>
              <p:cNvSpPr txBox="1"/>
              <p:nvPr/>
            </p:nvSpPr>
            <p:spPr>
              <a:xfrm>
                <a:off x="5073667" y="4232198"/>
                <a:ext cx="206277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ctr">
                  <a:defRPr b="1">
                    <a:gradFill>
                      <a:gsLst>
                        <a:gs pos="100000">
                          <a:srgbClr val="3FC7FF"/>
                        </a:gs>
                        <a:gs pos="0">
                          <a:srgbClr val="2C0058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Montserrat SemiBold" pitchFamily="2" charset="77"/>
                  </a:defRPr>
                </a:lvl1pPr>
              </a:lstStyle>
              <a:p>
                <a:r>
                  <a:rPr lang="en-IN" dirty="0">
                    <a:solidFill>
                      <a:schemeClr val="tx1"/>
                    </a:solidFill>
                  </a:rPr>
                  <a:t>Multimodal Input</a:t>
                </a:r>
              </a:p>
            </p:txBody>
          </p:sp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24B537E1-1B52-0774-6FA5-6CF59AEC33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38" t="8043" r="28517" b="37168"/>
            <a:stretch/>
          </p:blipFill>
          <p:spPr bwMode="auto">
            <a:xfrm>
              <a:off x="6617882" y="1675112"/>
              <a:ext cx="1392133" cy="1357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17308B6-9226-268F-D2D9-BEB8446784AF}"/>
              </a:ext>
            </a:extLst>
          </p:cNvPr>
          <p:cNvGrpSpPr/>
          <p:nvPr/>
        </p:nvGrpSpPr>
        <p:grpSpPr>
          <a:xfrm>
            <a:off x="9433381" y="1000589"/>
            <a:ext cx="2062778" cy="4154939"/>
            <a:chOff x="11320057" y="1200707"/>
            <a:chExt cx="2475334" cy="498592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B79656F-E59A-FA93-142E-2B1A5938EFAE}"/>
                </a:ext>
              </a:extLst>
            </p:cNvPr>
            <p:cNvGrpSpPr/>
            <p:nvPr/>
          </p:nvGrpSpPr>
          <p:grpSpPr>
            <a:xfrm>
              <a:off x="11320057" y="1200707"/>
              <a:ext cx="2475334" cy="4985926"/>
              <a:chOff x="9433381" y="1000589"/>
              <a:chExt cx="2062778" cy="4154939"/>
            </a:xfrm>
          </p:grpSpPr>
          <p:sp>
            <p:nvSpPr>
              <p:cNvPr id="3155" name="Oval 3154">
                <a:extLst>
                  <a:ext uri="{FF2B5EF4-FFF2-40B4-BE49-F238E27FC236}">
                    <a16:creationId xmlns:a16="http://schemas.microsoft.com/office/drawing/2014/main" id="{D927726F-515C-958C-7C02-74446BC5FE6E}"/>
                  </a:ext>
                </a:extLst>
              </p:cNvPr>
              <p:cNvSpPr/>
              <p:nvPr/>
            </p:nvSpPr>
            <p:spPr>
              <a:xfrm>
                <a:off x="10267978" y="3576183"/>
                <a:ext cx="394696" cy="386488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3FC7FF"/>
                  </a:gs>
                  <a:gs pos="0">
                    <a:srgbClr val="2C0058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76200">
                <a:noFill/>
              </a:ln>
              <a:effectLst>
                <a:outerShdw blurRad="317500" dist="143570" dir="13500000" algn="br" rotWithShape="0">
                  <a:srgbClr val="3B1B6B">
                    <a:alpha val="10000"/>
                  </a:srgbClr>
                </a:outerShdw>
              </a:effectLst>
              <a:scene3d>
                <a:camera prst="orthographicFront"/>
                <a:lightRig rig="threePt" dir="t"/>
              </a:scene3d>
              <a:sp3d extrusionH="63500">
                <a:bevelT w="0" h="0"/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t-LT" sz="2000" b="1" dirty="0">
                  <a:solidFill>
                    <a:schemeClr val="bg1"/>
                  </a:solidFill>
                  <a:latin typeface="Montserrat SemiBold" pitchFamily="2" charset="77"/>
                </a:endParaRPr>
              </a:p>
            </p:txBody>
          </p:sp>
          <p:grpSp>
            <p:nvGrpSpPr>
              <p:cNvPr id="6165" name="Group 6164">
                <a:extLst>
                  <a:ext uri="{FF2B5EF4-FFF2-40B4-BE49-F238E27FC236}">
                    <a16:creationId xmlns:a16="http://schemas.microsoft.com/office/drawing/2014/main" id="{17F575EE-405A-BF61-B3A0-BFCFD41EF884}"/>
                  </a:ext>
                </a:extLst>
              </p:cNvPr>
              <p:cNvGrpSpPr/>
              <p:nvPr/>
            </p:nvGrpSpPr>
            <p:grpSpPr>
              <a:xfrm>
                <a:off x="9474770" y="1000589"/>
                <a:ext cx="1980000" cy="1980000"/>
                <a:chOff x="1506457" y="1449000"/>
                <a:chExt cx="1980000" cy="1980000"/>
              </a:xfrm>
            </p:grpSpPr>
            <p:sp>
              <p:nvSpPr>
                <p:cNvPr id="6166" name="Oval 6165">
                  <a:extLst>
                    <a:ext uri="{FF2B5EF4-FFF2-40B4-BE49-F238E27FC236}">
                      <a16:creationId xmlns:a16="http://schemas.microsoft.com/office/drawing/2014/main" id="{BA5B68CF-D12F-3938-AF63-A3723BD7872C}"/>
                    </a:ext>
                  </a:extLst>
                </p:cNvPr>
                <p:cNvSpPr/>
                <p:nvPr/>
              </p:nvSpPr>
              <p:spPr>
                <a:xfrm>
                  <a:off x="1506457" y="1449000"/>
                  <a:ext cx="1980000" cy="1980000"/>
                </a:xfrm>
                <a:prstGeom prst="ellipse">
                  <a:avLst/>
                </a:prstGeom>
                <a:solidFill>
                  <a:srgbClr val="E7E8E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t-LT" sz="900" dirty="0">
                    <a:solidFill>
                      <a:schemeClr val="bg1"/>
                    </a:solidFill>
                    <a:latin typeface="Montserrat" pitchFamily="2" charset="77"/>
                  </a:endParaRPr>
                </a:p>
              </p:txBody>
            </p:sp>
            <p:sp>
              <p:nvSpPr>
                <p:cNvPr id="6167" name="Oval 6166">
                  <a:extLst>
                    <a:ext uri="{FF2B5EF4-FFF2-40B4-BE49-F238E27FC236}">
                      <a16:creationId xmlns:a16="http://schemas.microsoft.com/office/drawing/2014/main" id="{FF649BE7-C189-BD37-4281-8CF388DE6988}"/>
                    </a:ext>
                  </a:extLst>
                </p:cNvPr>
                <p:cNvSpPr/>
                <p:nvPr/>
              </p:nvSpPr>
              <p:spPr>
                <a:xfrm>
                  <a:off x="1759274" y="1701817"/>
                  <a:ext cx="1474366" cy="1474366"/>
                </a:xfrm>
                <a:prstGeom prst="ellipse">
                  <a:avLst/>
                </a:prstGeom>
                <a:gradFill flip="none" rotWithShape="1">
                  <a:gsLst>
                    <a:gs pos="50000">
                      <a:srgbClr val="E7E8ED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254000" dist="190500" dir="13500000">
                    <a:srgbClr val="A1A5B9">
                      <a:alpha val="40000"/>
                    </a:srgb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t-LT" sz="900" dirty="0">
                    <a:solidFill>
                      <a:schemeClr val="bg1"/>
                    </a:solidFill>
                    <a:latin typeface="Montserrat" pitchFamily="2" charset="77"/>
                  </a:endParaRPr>
                </a:p>
              </p:txBody>
            </p:sp>
          </p:grpSp>
          <p:sp>
            <p:nvSpPr>
              <p:cNvPr id="6168" name="TextBox 6167">
                <a:extLst>
                  <a:ext uri="{FF2B5EF4-FFF2-40B4-BE49-F238E27FC236}">
                    <a16:creationId xmlns:a16="http://schemas.microsoft.com/office/drawing/2014/main" id="{E96A583D-69A3-DFE4-EFA2-C53B9980B4EE}"/>
                  </a:ext>
                </a:extLst>
              </p:cNvPr>
              <p:cNvSpPr txBox="1"/>
              <p:nvPr/>
            </p:nvSpPr>
            <p:spPr>
              <a:xfrm>
                <a:off x="9550370" y="3014987"/>
                <a:ext cx="1828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ctr">
                  <a:defRPr b="1">
                    <a:gradFill>
                      <a:gsLst>
                        <a:gs pos="100000">
                          <a:srgbClr val="3FC7FF"/>
                        </a:gs>
                        <a:gs pos="0">
                          <a:srgbClr val="2C0058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Montserrat SemiBold" pitchFamily="2" charset="77"/>
                  </a:defRPr>
                </a:lvl1pPr>
              </a:lstStyle>
              <a:p>
                <a:r>
                  <a:rPr lang="en-US" dirty="0"/>
                  <a:t>Phase - 3</a:t>
                </a:r>
                <a:endParaRPr lang="lt-LT" dirty="0"/>
              </a:p>
            </p:txBody>
          </p:sp>
          <p:sp>
            <p:nvSpPr>
              <p:cNvPr id="6169" name="TextBox 6168">
                <a:extLst>
                  <a:ext uri="{FF2B5EF4-FFF2-40B4-BE49-F238E27FC236}">
                    <a16:creationId xmlns:a16="http://schemas.microsoft.com/office/drawing/2014/main" id="{87A74833-3427-B925-322B-DE9BCC345A77}"/>
                  </a:ext>
                </a:extLst>
              </p:cNvPr>
              <p:cNvSpPr txBox="1"/>
              <p:nvPr/>
            </p:nvSpPr>
            <p:spPr>
              <a:xfrm>
                <a:off x="9433381" y="4232198"/>
                <a:ext cx="2062778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ctr">
                  <a:defRPr b="1">
                    <a:gradFill>
                      <a:gsLst>
                        <a:gs pos="100000">
                          <a:srgbClr val="3FC7FF"/>
                        </a:gs>
                        <a:gs pos="0">
                          <a:srgbClr val="2C0058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Montserrat SemiBold" pitchFamily="2" charset="77"/>
                  </a:defRPr>
                </a:lvl1pPr>
              </a:lstStyle>
              <a:p>
                <a:r>
                  <a:rPr lang="en-IN" dirty="0">
                    <a:solidFill>
                      <a:schemeClr val="tx1"/>
                    </a:solidFill>
                  </a:rPr>
                  <a:t>Better Gamified Tracking</a:t>
                </a:r>
              </a:p>
            </p:txBody>
          </p:sp>
        </p:grp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F09159D3-A83A-DBE6-FCC2-4A114EFDD7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05979" y="1882094"/>
              <a:ext cx="1769239" cy="992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CA2A4B6-4532-31B0-F43F-B7C2D66F5DCE}"/>
              </a:ext>
            </a:extLst>
          </p:cNvPr>
          <p:cNvGrpSpPr/>
          <p:nvPr/>
        </p:nvGrpSpPr>
        <p:grpSpPr>
          <a:xfrm>
            <a:off x="2141254" y="3706595"/>
            <a:ext cx="3567334" cy="125667"/>
            <a:chOff x="2141253" y="3706594"/>
            <a:chExt cx="3567334" cy="12566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12246F0-2AF0-674D-9003-47D269B42FB1}"/>
                </a:ext>
              </a:extLst>
            </p:cNvPr>
            <p:cNvSpPr/>
            <p:nvPr/>
          </p:nvSpPr>
          <p:spPr>
            <a:xfrm>
              <a:off x="2141253" y="3706594"/>
              <a:ext cx="114753" cy="125667"/>
            </a:xfrm>
            <a:prstGeom prst="ellipse">
              <a:avLst/>
            </a:pr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 dirty="0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890D2BA-B674-BD03-0A43-1851ADC87858}"/>
                </a:ext>
              </a:extLst>
            </p:cNvPr>
            <p:cNvSpPr/>
            <p:nvPr/>
          </p:nvSpPr>
          <p:spPr>
            <a:xfrm>
              <a:off x="2455124" y="3706594"/>
              <a:ext cx="114753" cy="125667"/>
            </a:xfrm>
            <a:prstGeom prst="ellipse">
              <a:avLst/>
            </a:pr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 dirty="0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B7C1538-A3CE-C515-32EA-883569623015}"/>
                </a:ext>
              </a:extLst>
            </p:cNvPr>
            <p:cNvSpPr/>
            <p:nvPr/>
          </p:nvSpPr>
          <p:spPr>
            <a:xfrm>
              <a:off x="2768995" y="3706594"/>
              <a:ext cx="114753" cy="125667"/>
            </a:xfrm>
            <a:prstGeom prst="ellipse">
              <a:avLst/>
            </a:pr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 dirty="0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F1F6A2D-4EFD-6936-5205-04D1EAEA3C15}"/>
                </a:ext>
              </a:extLst>
            </p:cNvPr>
            <p:cNvSpPr/>
            <p:nvPr/>
          </p:nvSpPr>
          <p:spPr>
            <a:xfrm>
              <a:off x="3082866" y="3706594"/>
              <a:ext cx="114753" cy="125667"/>
            </a:xfrm>
            <a:prstGeom prst="ellipse">
              <a:avLst/>
            </a:pr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 dirty="0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CC7B4F7-31C1-F257-34A3-38D349E0F971}"/>
                </a:ext>
              </a:extLst>
            </p:cNvPr>
            <p:cNvSpPr/>
            <p:nvPr/>
          </p:nvSpPr>
          <p:spPr>
            <a:xfrm>
              <a:off x="3396737" y="3706594"/>
              <a:ext cx="114753" cy="125667"/>
            </a:xfrm>
            <a:prstGeom prst="ellipse">
              <a:avLst/>
            </a:pr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 dirty="0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F090083-554B-1102-3683-7579DBA46EF2}"/>
                </a:ext>
              </a:extLst>
            </p:cNvPr>
            <p:cNvSpPr/>
            <p:nvPr/>
          </p:nvSpPr>
          <p:spPr>
            <a:xfrm>
              <a:off x="3710608" y="3706594"/>
              <a:ext cx="114753" cy="125667"/>
            </a:xfrm>
            <a:prstGeom prst="ellipse">
              <a:avLst/>
            </a:pr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 dirty="0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B5604D0-0C4C-14E4-73EF-C0F3BE5A6A0F}"/>
                </a:ext>
              </a:extLst>
            </p:cNvPr>
            <p:cNvSpPr/>
            <p:nvPr/>
          </p:nvSpPr>
          <p:spPr>
            <a:xfrm>
              <a:off x="4024479" y="3706594"/>
              <a:ext cx="114753" cy="125667"/>
            </a:xfrm>
            <a:prstGeom prst="ellipse">
              <a:avLst/>
            </a:pr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 dirty="0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4A59D68-B93A-7A27-6132-DF313384CD40}"/>
                </a:ext>
              </a:extLst>
            </p:cNvPr>
            <p:cNvSpPr/>
            <p:nvPr/>
          </p:nvSpPr>
          <p:spPr>
            <a:xfrm>
              <a:off x="4338350" y="3706594"/>
              <a:ext cx="114753" cy="125667"/>
            </a:xfrm>
            <a:prstGeom prst="ellipse">
              <a:avLst/>
            </a:pr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 dirty="0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F9BC34C-A882-3917-FAE9-6526514D2013}"/>
                </a:ext>
              </a:extLst>
            </p:cNvPr>
            <p:cNvSpPr/>
            <p:nvPr/>
          </p:nvSpPr>
          <p:spPr>
            <a:xfrm>
              <a:off x="4652221" y="3706594"/>
              <a:ext cx="114753" cy="125667"/>
            </a:xfrm>
            <a:prstGeom prst="ellipse">
              <a:avLst/>
            </a:pr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 dirty="0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65FECB7-3D41-EA5E-704B-3FA0073C40CE}"/>
                </a:ext>
              </a:extLst>
            </p:cNvPr>
            <p:cNvSpPr/>
            <p:nvPr/>
          </p:nvSpPr>
          <p:spPr>
            <a:xfrm>
              <a:off x="4966092" y="3706594"/>
              <a:ext cx="114753" cy="125667"/>
            </a:xfrm>
            <a:prstGeom prst="ellipse">
              <a:avLst/>
            </a:pr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 dirty="0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B24F0C7-6717-E94E-CBFA-E510B703F1F2}"/>
                </a:ext>
              </a:extLst>
            </p:cNvPr>
            <p:cNvSpPr/>
            <p:nvPr/>
          </p:nvSpPr>
          <p:spPr>
            <a:xfrm>
              <a:off x="5279963" y="3706594"/>
              <a:ext cx="114753" cy="125667"/>
            </a:xfrm>
            <a:prstGeom prst="ellipse">
              <a:avLst/>
            </a:pr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 dirty="0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107D2AA-3FD6-FF57-888C-F5FE8E087003}"/>
                </a:ext>
              </a:extLst>
            </p:cNvPr>
            <p:cNvSpPr/>
            <p:nvPr/>
          </p:nvSpPr>
          <p:spPr>
            <a:xfrm>
              <a:off x="5593834" y="3706594"/>
              <a:ext cx="114753" cy="125667"/>
            </a:xfrm>
            <a:prstGeom prst="ellipse">
              <a:avLst/>
            </a:pr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 dirty="0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78B1577-45BA-62C7-0454-FE750E1D68A0}"/>
              </a:ext>
            </a:extLst>
          </p:cNvPr>
          <p:cNvGrpSpPr/>
          <p:nvPr/>
        </p:nvGrpSpPr>
        <p:grpSpPr>
          <a:xfrm>
            <a:off x="6501520" y="3706595"/>
            <a:ext cx="3567334" cy="125667"/>
            <a:chOff x="6501519" y="3706594"/>
            <a:chExt cx="3567334" cy="125667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CF7BED1-BC9E-6002-9A68-99C8F6446C7F}"/>
                </a:ext>
              </a:extLst>
            </p:cNvPr>
            <p:cNvSpPr/>
            <p:nvPr/>
          </p:nvSpPr>
          <p:spPr>
            <a:xfrm>
              <a:off x="6501519" y="3706594"/>
              <a:ext cx="114753" cy="125667"/>
            </a:xfrm>
            <a:prstGeom prst="ellipse">
              <a:avLst/>
            </a:pr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 dirty="0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70C880D-68B5-20B3-972F-570C1607751E}"/>
                </a:ext>
              </a:extLst>
            </p:cNvPr>
            <p:cNvSpPr/>
            <p:nvPr/>
          </p:nvSpPr>
          <p:spPr>
            <a:xfrm>
              <a:off x="6815390" y="3706594"/>
              <a:ext cx="114753" cy="125667"/>
            </a:xfrm>
            <a:prstGeom prst="ellipse">
              <a:avLst/>
            </a:pr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 dirty="0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3136" name="Oval 3135">
              <a:extLst>
                <a:ext uri="{FF2B5EF4-FFF2-40B4-BE49-F238E27FC236}">
                  <a16:creationId xmlns:a16="http://schemas.microsoft.com/office/drawing/2014/main" id="{7DB90530-40CC-6400-FD6E-35FAC0157ABA}"/>
                </a:ext>
              </a:extLst>
            </p:cNvPr>
            <p:cNvSpPr/>
            <p:nvPr/>
          </p:nvSpPr>
          <p:spPr>
            <a:xfrm>
              <a:off x="7129261" y="3706594"/>
              <a:ext cx="114753" cy="125667"/>
            </a:xfrm>
            <a:prstGeom prst="ellipse">
              <a:avLst/>
            </a:pr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 dirty="0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3137" name="Oval 3136">
              <a:extLst>
                <a:ext uri="{FF2B5EF4-FFF2-40B4-BE49-F238E27FC236}">
                  <a16:creationId xmlns:a16="http://schemas.microsoft.com/office/drawing/2014/main" id="{E1B22262-9E37-2EC9-4551-0722BE70CD36}"/>
                </a:ext>
              </a:extLst>
            </p:cNvPr>
            <p:cNvSpPr/>
            <p:nvPr/>
          </p:nvSpPr>
          <p:spPr>
            <a:xfrm>
              <a:off x="7443132" y="3706594"/>
              <a:ext cx="114753" cy="125667"/>
            </a:xfrm>
            <a:prstGeom prst="ellipse">
              <a:avLst/>
            </a:pr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 dirty="0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3138" name="Oval 3137">
              <a:extLst>
                <a:ext uri="{FF2B5EF4-FFF2-40B4-BE49-F238E27FC236}">
                  <a16:creationId xmlns:a16="http://schemas.microsoft.com/office/drawing/2014/main" id="{99B66DF0-EC0F-E662-D0C8-0E8A6E4ACFEE}"/>
                </a:ext>
              </a:extLst>
            </p:cNvPr>
            <p:cNvSpPr/>
            <p:nvPr/>
          </p:nvSpPr>
          <p:spPr>
            <a:xfrm>
              <a:off x="7757003" y="3706594"/>
              <a:ext cx="114753" cy="125667"/>
            </a:xfrm>
            <a:prstGeom prst="ellipse">
              <a:avLst/>
            </a:pr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 dirty="0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3139" name="Oval 3138">
              <a:extLst>
                <a:ext uri="{FF2B5EF4-FFF2-40B4-BE49-F238E27FC236}">
                  <a16:creationId xmlns:a16="http://schemas.microsoft.com/office/drawing/2014/main" id="{ACE989FE-1D2D-7DCD-4ECF-503E0565BCF5}"/>
                </a:ext>
              </a:extLst>
            </p:cNvPr>
            <p:cNvSpPr/>
            <p:nvPr/>
          </p:nvSpPr>
          <p:spPr>
            <a:xfrm>
              <a:off x="8070874" y="3706594"/>
              <a:ext cx="114753" cy="125667"/>
            </a:xfrm>
            <a:prstGeom prst="ellipse">
              <a:avLst/>
            </a:pr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 dirty="0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3140" name="Oval 3139">
              <a:extLst>
                <a:ext uri="{FF2B5EF4-FFF2-40B4-BE49-F238E27FC236}">
                  <a16:creationId xmlns:a16="http://schemas.microsoft.com/office/drawing/2014/main" id="{95451F91-A84C-BB7A-5EA6-DB1C7F89AE01}"/>
                </a:ext>
              </a:extLst>
            </p:cNvPr>
            <p:cNvSpPr/>
            <p:nvPr/>
          </p:nvSpPr>
          <p:spPr>
            <a:xfrm>
              <a:off x="8384745" y="3706594"/>
              <a:ext cx="114753" cy="125667"/>
            </a:xfrm>
            <a:prstGeom prst="ellipse">
              <a:avLst/>
            </a:pr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 dirty="0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3141" name="Oval 3140">
              <a:extLst>
                <a:ext uri="{FF2B5EF4-FFF2-40B4-BE49-F238E27FC236}">
                  <a16:creationId xmlns:a16="http://schemas.microsoft.com/office/drawing/2014/main" id="{0BC56575-8955-3E02-B9DB-DE5741513F5A}"/>
                </a:ext>
              </a:extLst>
            </p:cNvPr>
            <p:cNvSpPr/>
            <p:nvPr/>
          </p:nvSpPr>
          <p:spPr>
            <a:xfrm>
              <a:off x="8698616" y="3706594"/>
              <a:ext cx="114753" cy="125667"/>
            </a:xfrm>
            <a:prstGeom prst="ellipse">
              <a:avLst/>
            </a:pr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 dirty="0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3142" name="Oval 3141">
              <a:extLst>
                <a:ext uri="{FF2B5EF4-FFF2-40B4-BE49-F238E27FC236}">
                  <a16:creationId xmlns:a16="http://schemas.microsoft.com/office/drawing/2014/main" id="{2A571EFB-D5DC-2F77-6E4D-C0F97419D947}"/>
                </a:ext>
              </a:extLst>
            </p:cNvPr>
            <p:cNvSpPr/>
            <p:nvPr/>
          </p:nvSpPr>
          <p:spPr>
            <a:xfrm>
              <a:off x="9012487" y="3706594"/>
              <a:ext cx="114753" cy="125667"/>
            </a:xfrm>
            <a:prstGeom prst="ellipse">
              <a:avLst/>
            </a:pr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 dirty="0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3143" name="Oval 3142">
              <a:extLst>
                <a:ext uri="{FF2B5EF4-FFF2-40B4-BE49-F238E27FC236}">
                  <a16:creationId xmlns:a16="http://schemas.microsoft.com/office/drawing/2014/main" id="{05EF3479-5110-9E8E-02CC-CEBBE57E73A0}"/>
                </a:ext>
              </a:extLst>
            </p:cNvPr>
            <p:cNvSpPr/>
            <p:nvPr/>
          </p:nvSpPr>
          <p:spPr>
            <a:xfrm>
              <a:off x="9326358" y="3706594"/>
              <a:ext cx="114753" cy="125667"/>
            </a:xfrm>
            <a:prstGeom prst="ellipse">
              <a:avLst/>
            </a:pr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 dirty="0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3144" name="Oval 3143">
              <a:extLst>
                <a:ext uri="{FF2B5EF4-FFF2-40B4-BE49-F238E27FC236}">
                  <a16:creationId xmlns:a16="http://schemas.microsoft.com/office/drawing/2014/main" id="{AFCBDF80-86AE-3261-342C-1945ADCB2297}"/>
                </a:ext>
              </a:extLst>
            </p:cNvPr>
            <p:cNvSpPr/>
            <p:nvPr/>
          </p:nvSpPr>
          <p:spPr>
            <a:xfrm>
              <a:off x="9640229" y="3706594"/>
              <a:ext cx="114753" cy="125667"/>
            </a:xfrm>
            <a:prstGeom prst="ellipse">
              <a:avLst/>
            </a:pr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 dirty="0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3145" name="Oval 3144">
              <a:extLst>
                <a:ext uri="{FF2B5EF4-FFF2-40B4-BE49-F238E27FC236}">
                  <a16:creationId xmlns:a16="http://schemas.microsoft.com/office/drawing/2014/main" id="{CC61855E-2CB2-8508-102A-2A44815CE1C3}"/>
                </a:ext>
              </a:extLst>
            </p:cNvPr>
            <p:cNvSpPr/>
            <p:nvPr/>
          </p:nvSpPr>
          <p:spPr>
            <a:xfrm>
              <a:off x="9954100" y="3706594"/>
              <a:ext cx="114753" cy="125667"/>
            </a:xfrm>
            <a:prstGeom prst="ellipse">
              <a:avLst/>
            </a:pr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 dirty="0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</p:grpSp>
      <p:sp>
        <p:nvSpPr>
          <p:cNvPr id="3147" name="TextBox 3146">
            <a:extLst>
              <a:ext uri="{FF2B5EF4-FFF2-40B4-BE49-F238E27FC236}">
                <a16:creationId xmlns:a16="http://schemas.microsoft.com/office/drawing/2014/main" id="{D3D88DD8-24E9-72D8-E764-C30F77A8E1D4}"/>
              </a:ext>
            </a:extLst>
          </p:cNvPr>
          <p:cNvSpPr txBox="1"/>
          <p:nvPr/>
        </p:nvSpPr>
        <p:spPr>
          <a:xfrm>
            <a:off x="1273713" y="5184119"/>
            <a:ext cx="9644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160" b="1">
                <a:latin typeface="Montserrat SemiBold" pitchFamily="2" charset="77"/>
              </a:defRPr>
            </a:lvl1pPr>
          </a:lstStyle>
          <a:p>
            <a:r>
              <a:rPr lang="en-US" sz="1800" dirty="0"/>
              <a:t>Integrate voice and image recognition for a more holistic mood assessment.</a:t>
            </a:r>
          </a:p>
        </p:txBody>
      </p:sp>
    </p:spTree>
    <p:extLst>
      <p:ext uri="{BB962C8B-B14F-4D97-AF65-F5344CB8AC3E}">
        <p14:creationId xmlns:p14="http://schemas.microsoft.com/office/powerpoint/2010/main" val="213527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3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alaxy background astronomy universe nature | Premium AI-generated image">
            <a:extLst>
              <a:ext uri="{FF2B5EF4-FFF2-40B4-BE49-F238E27FC236}">
                <a16:creationId xmlns:a16="http://schemas.microsoft.com/office/drawing/2014/main" id="{DB7449AA-7167-D418-C3D3-FB739C2972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8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F4F910-6BC8-98F4-D62A-AC8199382CCD}"/>
              </a:ext>
            </a:extLst>
          </p:cNvPr>
          <p:cNvSpPr txBox="1"/>
          <p:nvPr/>
        </p:nvSpPr>
        <p:spPr>
          <a:xfrm>
            <a:off x="2435554" y="4497359"/>
            <a:ext cx="7035018" cy="1062207"/>
          </a:xfrm>
          <a:prstGeom prst="rect">
            <a:avLst/>
          </a:prstGeom>
          <a:noFill/>
        </p:spPr>
        <p:txBody>
          <a:bodyPr wrap="none" rtlCol="0">
            <a:prstTxWarp prst="textArchDown">
              <a:avLst>
                <a:gd name="adj" fmla="val 1159023"/>
              </a:avLst>
            </a:prstTxWarp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Scan To Know More</a:t>
            </a:r>
            <a:endParaRPr lang="en-IN" sz="16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DD3DD3F3-67DA-8D34-9B4A-B1D372C37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022" y="483985"/>
            <a:ext cx="4291956" cy="4285859"/>
          </a:xfrm>
          <a:prstGeom prst="roundRect">
            <a:avLst>
              <a:gd name="adj" fmla="val 6754"/>
            </a:avLst>
          </a:prstGeom>
        </p:spPr>
      </p:pic>
    </p:spTree>
    <p:extLst>
      <p:ext uri="{BB962C8B-B14F-4D97-AF65-F5344CB8AC3E}">
        <p14:creationId xmlns:p14="http://schemas.microsoft.com/office/powerpoint/2010/main" val="96778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209</Words>
  <Application>Microsoft Office PowerPoint</Application>
  <PresentationFormat>Widescreen</PresentationFormat>
  <Paragraphs>47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8" baseType="lpstr">
      <vt:lpstr>Arial</vt:lpstr>
      <vt:lpstr>Arial Black</vt:lpstr>
      <vt:lpstr>Bahnschrift SemiBold SemiConden</vt:lpstr>
      <vt:lpstr>Calibri</vt:lpstr>
      <vt:lpstr>Calibri Light</vt:lpstr>
      <vt:lpstr>Franklin Gothic Demi</vt:lpstr>
      <vt:lpstr>Merriweather</vt:lpstr>
      <vt:lpstr>Montserrat</vt:lpstr>
      <vt:lpstr>Montserrat SemiBold</vt:lpstr>
      <vt:lpstr>News706 BT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ASHWIN FERNANDES</dc:creator>
  <cp:lastModifiedBy>ASHWIN FERNANDES</cp:lastModifiedBy>
  <cp:revision>10</cp:revision>
  <dcterms:created xsi:type="dcterms:W3CDTF">2025-01-09T03:24:55Z</dcterms:created>
  <dcterms:modified xsi:type="dcterms:W3CDTF">2025-01-09T04:14:52Z</dcterms:modified>
</cp:coreProperties>
</file>